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29.jpg" ContentType="image/jpg"/>
  <Override PartName="/ppt/media/image30.jpg" ContentType="image/jpg"/>
  <Override PartName="/ppt/media/image31.jpg" ContentType="image/jpg"/>
  <Override PartName="/ppt/media/image32.jpg" ContentType="image/jpg"/>
  <Override PartName="/ppt/media/image33.jpg" ContentType="image/jpg"/>
  <Override PartName="/ppt/media/image34.jpg" ContentType="image/jp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87" r:id="rId1"/>
  </p:sldMasterIdLst>
  <p:notesMasterIdLst>
    <p:notesMasterId r:id="rId33"/>
  </p:notesMasterIdLst>
  <p:sldIdLst>
    <p:sldId id="256" r:id="rId2"/>
    <p:sldId id="257" r:id="rId3"/>
    <p:sldId id="264" r:id="rId4"/>
    <p:sldId id="266" r:id="rId5"/>
    <p:sldId id="283" r:id="rId6"/>
    <p:sldId id="258" r:id="rId7"/>
    <p:sldId id="259" r:id="rId8"/>
    <p:sldId id="267" r:id="rId9"/>
    <p:sldId id="268" r:id="rId10"/>
    <p:sldId id="260" r:id="rId11"/>
    <p:sldId id="261" r:id="rId12"/>
    <p:sldId id="269" r:id="rId13"/>
    <p:sldId id="270" r:id="rId14"/>
    <p:sldId id="271" r:id="rId15"/>
    <p:sldId id="272" r:id="rId16"/>
    <p:sldId id="273" r:id="rId17"/>
    <p:sldId id="274" r:id="rId18"/>
    <p:sldId id="275" r:id="rId19"/>
    <p:sldId id="276" r:id="rId20"/>
    <p:sldId id="277" r:id="rId21"/>
    <p:sldId id="278" r:id="rId22"/>
    <p:sldId id="287" r:id="rId23"/>
    <p:sldId id="288" r:id="rId24"/>
    <p:sldId id="289" r:id="rId25"/>
    <p:sldId id="262" r:id="rId26"/>
    <p:sldId id="279" r:id="rId27"/>
    <p:sldId id="280" r:id="rId28"/>
    <p:sldId id="281" r:id="rId29"/>
    <p:sldId id="282" r:id="rId30"/>
    <p:sldId id="284" r:id="rId31"/>
    <p:sldId id="285"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29" d="100"/>
          <a:sy n="129" d="100"/>
        </p:scale>
        <p:origin x="1793" y="65"/>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34EA67-F2A4-2D4C-8B8B-DEA22CBA8619}" type="datetimeFigureOut">
              <a:rPr lang="en-US" smtClean="0"/>
              <a:t>9/30/2016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3FDFAC-6E88-C741-8567-66BBAC6C46C1}" type="slidenum">
              <a:rPr lang="en-US" smtClean="0"/>
              <a:t>‹#›</a:t>
            </a:fld>
            <a:endParaRPr lang="en-US"/>
          </a:p>
        </p:txBody>
      </p:sp>
    </p:spTree>
    <p:extLst>
      <p:ext uri="{BB962C8B-B14F-4D97-AF65-F5344CB8AC3E}">
        <p14:creationId xmlns:p14="http://schemas.microsoft.com/office/powerpoint/2010/main" val="27467747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arduino.cc/en/Reference/Map"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 dirty="0"/>
              <a:t>There are many types of inputs that you can use with your arduino… the expected kind like buttons and switches</a:t>
            </a:r>
          </a:p>
          <a:p>
            <a:endParaRPr lang="en-US" dirty="0"/>
          </a:p>
        </p:txBody>
      </p:sp>
      <p:sp>
        <p:nvSpPr>
          <p:cNvPr id="4" name="Slide Number Placeholder 3"/>
          <p:cNvSpPr>
            <a:spLocks noGrp="1"/>
          </p:cNvSpPr>
          <p:nvPr>
            <p:ph type="sldNum" sz="quarter" idx="10"/>
          </p:nvPr>
        </p:nvSpPr>
        <p:spPr/>
        <p:txBody>
          <a:bodyPr/>
          <a:lstStyle/>
          <a:p>
            <a:fld id="{AD3FDFAC-6E88-C741-8567-66BBAC6C46C1}" type="slidenum">
              <a:rPr lang="en-US" smtClean="0"/>
              <a:t>3</a:t>
            </a:fld>
            <a:endParaRPr lang="en-US"/>
          </a:p>
        </p:txBody>
      </p:sp>
    </p:spTree>
    <p:extLst>
      <p:ext uri="{BB962C8B-B14F-4D97-AF65-F5344CB8AC3E}">
        <p14:creationId xmlns:p14="http://schemas.microsoft.com/office/powerpoint/2010/main" val="2981759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Connect the middle pin to A0 and the outer pins to ground and power</a:t>
            </a:r>
          </a:p>
          <a:p>
            <a:pPr lvl="0" rtl="0">
              <a:spcBef>
                <a:spcPts val="0"/>
              </a:spcBef>
              <a:buNone/>
            </a:pPr>
            <a:endParaRPr/>
          </a:p>
          <a:p>
            <a:pPr lvl="0" rtl="0">
              <a:spcBef>
                <a:spcPts val="0"/>
              </a:spcBef>
              <a:buNone/>
            </a:pPr>
            <a:r>
              <a:rPr lang="en"/>
              <a:t>Upload your sketch</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solidFill>
                  <a:schemeClr val="dk1"/>
                </a:solidFill>
              </a:rPr>
              <a:t>Open your Serial Monitor</a:t>
            </a:r>
          </a:p>
          <a:p>
            <a:pPr lvl="0" rtl="0">
              <a:spcBef>
                <a:spcPts val="0"/>
              </a:spcBef>
              <a:buNone/>
            </a:pPr>
            <a:endParaRPr>
              <a:solidFill>
                <a:schemeClr val="dk1"/>
              </a:solidFill>
            </a:endParaRPr>
          </a:p>
          <a:p>
            <a:pPr lvl="0" rtl="0">
              <a:spcBef>
                <a:spcPts val="0"/>
              </a:spcBef>
              <a:buNone/>
            </a:pPr>
            <a:r>
              <a:rPr lang="en">
                <a:solidFill>
                  <a:schemeClr val="dk1"/>
                </a:solidFill>
              </a:rPr>
              <a:t>Your baud rate must match the one in your serial monitor </a:t>
            </a:r>
          </a:p>
          <a:p>
            <a:pPr lvl="0" rtl="0">
              <a:spcBef>
                <a:spcPts val="0"/>
              </a:spcBef>
              <a:buNone/>
            </a:pPr>
            <a:endParaRPr>
              <a:solidFill>
                <a:schemeClr val="dk1"/>
              </a:solidFill>
            </a:endParaRPr>
          </a:p>
          <a:p>
            <a:pPr lvl="0" rtl="0">
              <a:spcBef>
                <a:spcPts val="0"/>
              </a:spcBef>
              <a:buNone/>
            </a:pPr>
            <a:r>
              <a:rPr lang="en">
                <a:solidFill>
                  <a:schemeClr val="dk1"/>
                </a:solidFill>
              </a:rPr>
              <a:t>Now as we turn the knob on the potentiometer we can see the value coming back to the computer</a:t>
            </a:r>
          </a:p>
          <a:p>
            <a:pPr lvl="0" rtl="0">
              <a:spcBef>
                <a:spcPts val="0"/>
              </a:spcBef>
              <a:buNone/>
            </a:pPr>
            <a:endParaRPr>
              <a:solidFill>
                <a:schemeClr val="dk1"/>
              </a:solidFill>
            </a:endParaRPr>
          </a:p>
          <a:p>
            <a:pPr lvl="0" rtl="0">
              <a:spcBef>
                <a:spcPts val="0"/>
              </a:spcBef>
              <a:buNone/>
            </a:pPr>
            <a:r>
              <a:rPr lang="en">
                <a:solidFill>
                  <a:schemeClr val="dk1"/>
                </a:solidFill>
              </a:rPr>
              <a:t>It is between 0 and 1024</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solidFill>
                  <a:schemeClr val="dk1"/>
                </a:solidFill>
              </a:rPr>
              <a:t>Now we want to see this output in a visual way, so we are going to connect an LED and have its brightness dictated by the input.</a:t>
            </a:r>
          </a:p>
          <a:p>
            <a:pPr lvl="0" rtl="0">
              <a:spcBef>
                <a:spcPts val="0"/>
              </a:spcBef>
              <a:buNone/>
            </a:pPr>
            <a:endParaRPr>
              <a:solidFill>
                <a:schemeClr val="dk1"/>
              </a:solidFill>
            </a:endParaRPr>
          </a:p>
          <a:p>
            <a:pPr lvl="0" rtl="0">
              <a:spcBef>
                <a:spcPts val="0"/>
              </a:spcBef>
              <a:buNone/>
            </a:pPr>
            <a:r>
              <a:rPr lang="en">
                <a:solidFill>
                  <a:schemeClr val="dk1"/>
                </a:solidFill>
              </a:rPr>
              <a:t>This is not HIGH or LOW it is somewhere in between -- Analog</a:t>
            </a:r>
          </a:p>
          <a:p>
            <a:pPr lvl="0" rtl="0">
              <a:spcBef>
                <a:spcPts val="0"/>
              </a:spcBef>
              <a:buNone/>
            </a:pPr>
            <a:endParaRPr>
              <a:solidFill>
                <a:schemeClr val="dk1"/>
              </a:solidFill>
            </a:endParaRPr>
          </a:p>
          <a:p>
            <a:pPr lvl="0" rtl="0">
              <a:spcBef>
                <a:spcPts val="0"/>
              </a:spcBef>
              <a:buNone/>
            </a:pPr>
            <a:r>
              <a:rPr lang="en">
                <a:solidFill>
                  <a:schemeClr val="dk1"/>
                </a:solidFill>
              </a:rPr>
              <a:t>Analog Output is only possible on some pins.  Look for the pins with the wavy ~ symbol.  We are using pin 9 so that we can write values between 0 and 255 to our output pin rather than just writing HIGH and LOW</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We will add an LED to the code.  Set up the LED pin as pin 6, make it an output pin, use the analogWrite function to send the highest value possible to this LED (255)</a:t>
            </a:r>
          </a:p>
          <a:p>
            <a:pPr lvl="0" rtl="0">
              <a:spcBef>
                <a:spcPts val="0"/>
              </a:spcBef>
              <a:buNone/>
            </a:pPr>
            <a:endParaRPr/>
          </a:p>
          <a:p>
            <a:pPr lvl="0" rtl="0">
              <a:lnSpc>
                <a:spcPct val="168750"/>
              </a:lnSpc>
              <a:spcBef>
                <a:spcPts val="0"/>
              </a:spcBef>
              <a:buClr>
                <a:schemeClr val="dk1"/>
              </a:buClr>
              <a:buSzPct val="78571"/>
              <a:buFont typeface="Arial"/>
              <a:buNone/>
            </a:pPr>
            <a:r>
              <a:rPr lang="en" sz="1400">
                <a:solidFill>
                  <a:srgbClr val="4F4E4E"/>
                </a:solidFill>
                <a:highlight>
                  <a:srgbClr val="FFFFFF"/>
                </a:highlight>
                <a:latin typeface="Verdana"/>
                <a:ea typeface="Verdana"/>
                <a:cs typeface="Verdana"/>
                <a:sym typeface="Verdana"/>
              </a:rPr>
              <a:t>Next, in the main loop of the code, sensorValue is assigned to store the raw analog value coming in from the potentiometer. Because the Arduino has an analogRead resolution of 0-1023, and an analogWrite resolution of only 0-255, this raw data from the potentiometer needs to be scaled before using it to dim the LED.</a:t>
            </a:r>
          </a:p>
          <a:p>
            <a:pPr lvl="0" rtl="0">
              <a:lnSpc>
                <a:spcPct val="168750"/>
              </a:lnSpc>
              <a:spcBef>
                <a:spcPts val="0"/>
              </a:spcBef>
              <a:buClr>
                <a:schemeClr val="dk1"/>
              </a:buClr>
              <a:buSzPct val="78571"/>
              <a:buFont typeface="Arial"/>
              <a:buNone/>
            </a:pPr>
            <a:r>
              <a:rPr lang="en" sz="1400">
                <a:solidFill>
                  <a:srgbClr val="4F4E4E"/>
                </a:solidFill>
                <a:highlight>
                  <a:srgbClr val="FFFFFF"/>
                </a:highlight>
                <a:latin typeface="Verdana"/>
                <a:ea typeface="Verdana"/>
                <a:cs typeface="Verdana"/>
                <a:sym typeface="Verdana"/>
              </a:rPr>
              <a:t>In order to scale this value, use a function called </a:t>
            </a:r>
            <a:r>
              <a:rPr lang="en" sz="1400">
                <a:solidFill>
                  <a:srgbClr val="00979C"/>
                </a:solidFill>
                <a:highlight>
                  <a:srgbClr val="FFFFFF"/>
                </a:highlight>
                <a:latin typeface="Verdana"/>
                <a:ea typeface="Verdana"/>
                <a:cs typeface="Verdana"/>
                <a:sym typeface="Verdana"/>
                <a:hlinkClick r:id="rId3"/>
              </a:rPr>
              <a:t>map()</a:t>
            </a:r>
          </a:p>
          <a:p>
            <a:pPr lvl="0" rtl="0">
              <a:spcBef>
                <a:spcPts val="0"/>
              </a:spcBef>
              <a:buClr>
                <a:schemeClr val="dk1"/>
              </a:buClr>
              <a:buSzPct val="100000"/>
              <a:buFont typeface="Arial"/>
              <a:buNone/>
            </a:pPr>
            <a:r>
              <a:rPr lang="en">
                <a:solidFill>
                  <a:schemeClr val="dk1"/>
                </a:solidFill>
                <a:highlight>
                  <a:srgbClr val="FFFFFF"/>
                </a:highlight>
                <a:latin typeface="Verdana"/>
                <a:ea typeface="Verdana"/>
                <a:cs typeface="Verdana"/>
                <a:sym typeface="Verdana"/>
              </a:rPr>
              <a:t>outputValue = </a:t>
            </a:r>
            <a:r>
              <a:rPr lang="en">
                <a:solidFill>
                  <a:srgbClr val="CC6600"/>
                </a:solidFill>
                <a:highlight>
                  <a:srgbClr val="FFFFFF"/>
                </a:highlight>
                <a:latin typeface="Verdana"/>
                <a:ea typeface="Verdana"/>
                <a:cs typeface="Verdana"/>
                <a:sym typeface="Verdana"/>
              </a:rPr>
              <a:t>map</a:t>
            </a:r>
            <a:r>
              <a:rPr lang="en">
                <a:solidFill>
                  <a:schemeClr val="dk1"/>
                </a:solidFill>
                <a:highlight>
                  <a:srgbClr val="FFFFFF"/>
                </a:highlight>
                <a:latin typeface="Verdana"/>
                <a:ea typeface="Verdana"/>
                <a:cs typeface="Verdana"/>
                <a:sym typeface="Verdana"/>
              </a:rPr>
              <a:t>(sensorValue, 0, 1023, 0, 255);</a:t>
            </a:r>
          </a:p>
          <a:p>
            <a:pPr lvl="0" rt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8" name="Shape 2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a:p>
            <a:pPr lvl="0" rt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We want the LED brightness to be affected by the sensor value, so we make a new variable called brightness and use the map function to take the sensorValue (which was previously between 0 and 1024) and set brightness equal to the new value between 0 and 255</a:t>
            </a:r>
          </a:p>
          <a:p>
            <a:pPr lvl="0" rtl="0">
              <a:spcBef>
                <a:spcPts val="0"/>
              </a:spcBef>
              <a:buNone/>
            </a:pPr>
            <a:endParaRPr/>
          </a:p>
          <a:p>
            <a:pPr lvl="0" rtl="0">
              <a:spcBef>
                <a:spcPts val="0"/>
              </a:spcBef>
              <a:buNone/>
            </a:pPr>
            <a:r>
              <a:rPr lang="en"/>
              <a:t>Now when we rotate our potentiometer we can see the brightness change.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dirty="0"/>
              <a:t>http://www.benripley.com/diy/arduino/three-ways-to-read-a-pwm-signal-with-arduino/</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processor can’t be used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processor can’t be used</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a:t>Involves</a:t>
            </a:r>
            <a:r>
              <a:rPr lang="en-US" baseline="0" dirty="0"/>
              <a:t> applying a voltage source across a series of two resistors.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a:t>By adding another resistor to resistive sensors, we can create a voltage divider. Once the output of the voltage divider is known, we can go back and calculate the resistance of the sensor. </a:t>
            </a:r>
            <a:endParaRPr lang="en-US" dirty="0"/>
          </a:p>
        </p:txBody>
      </p:sp>
      <p:sp>
        <p:nvSpPr>
          <p:cNvPr id="4" name="Slide Number Placeholder 3"/>
          <p:cNvSpPr>
            <a:spLocks noGrp="1"/>
          </p:cNvSpPr>
          <p:nvPr>
            <p:ph type="sldNum" sz="quarter" idx="10"/>
          </p:nvPr>
        </p:nvSpPr>
        <p:spPr/>
        <p:txBody>
          <a:bodyPr/>
          <a:lstStyle/>
          <a:p>
            <a:fld id="{AD3FDFAC-6E88-C741-8567-66BBAC6C46C1}" type="slidenum">
              <a:rPr lang="en-US" smtClean="0"/>
              <a:t>25</a:t>
            </a:fld>
            <a:endParaRPr lang="en-US"/>
          </a:p>
        </p:txBody>
      </p:sp>
    </p:spTree>
    <p:extLst>
      <p:ext uri="{BB962C8B-B14F-4D97-AF65-F5344CB8AC3E}">
        <p14:creationId xmlns:p14="http://schemas.microsoft.com/office/powerpoint/2010/main" val="2711696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and ones that measure other things.  Some of these are really amazing</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Now lets try it with some other sensors….</a:t>
            </a:r>
          </a:p>
          <a:p>
            <a:pPr lvl="0" rtl="0">
              <a:spcBef>
                <a:spcPts val="0"/>
              </a:spcBef>
              <a:buNone/>
            </a:pPr>
            <a:r>
              <a:rPr lang="en"/>
              <a:t>Here’s how to set up a photocell</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Since we might not have the same light conditions we can change the code so that we can set the upper bound and lower bound of our sensor values.  This will make the mapping more accurate and visible.  We can get our high and low values by looking in the serial monitor</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Shape 2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8" name="Shape 2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a:p>
            <a:pPr lvl="0" rtl="0">
              <a:spcBef>
                <a:spcPts val="0"/>
              </a:spcBef>
              <a:buNone/>
            </a:pPr>
            <a:r>
              <a:rPr lang="en"/>
              <a:t>Try the flex sensor</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Shape 2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0" name="Shape 2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https://www.youtube.com/watch?v=BLfXXRfRIzY</a:t>
            </a:r>
          </a:p>
          <a:p>
            <a:pPr lvl="0" rtl="0">
              <a:spcBef>
                <a:spcPts val="0"/>
              </a:spcBef>
              <a:buNone/>
            </a:pPr>
            <a:r>
              <a:rPr lang="en"/>
              <a:t>Main points:</a:t>
            </a:r>
          </a:p>
          <a:p>
            <a:pPr marL="457200" lvl="0" indent="-228600" rtl="0">
              <a:spcBef>
                <a:spcPts val="0"/>
              </a:spcBef>
              <a:buChar char="●"/>
            </a:pPr>
            <a:r>
              <a:rPr lang="en"/>
              <a:t>Touch the tip to the metal to heat it up</a:t>
            </a:r>
          </a:p>
          <a:p>
            <a:pPr marL="457200" lvl="0" indent="-228600" rtl="0">
              <a:spcBef>
                <a:spcPts val="0"/>
              </a:spcBef>
              <a:buChar char="●"/>
            </a:pPr>
            <a:r>
              <a:rPr lang="en"/>
              <a:t>touch the solder to the metal to melt them together</a:t>
            </a:r>
          </a:p>
          <a:p>
            <a:pPr marL="457200" lvl="0" indent="-228600" rtl="0">
              <a:spcBef>
                <a:spcPts val="0"/>
              </a:spcBef>
              <a:buChar char="●"/>
            </a:pPr>
            <a:r>
              <a:rPr lang="en"/>
              <a:t>use clamps or tape</a:t>
            </a:r>
          </a:p>
          <a:p>
            <a:pPr marL="457200" lvl="0" indent="-228600" rtl="0">
              <a:spcBef>
                <a:spcPts val="0"/>
              </a:spcBef>
              <a:buChar char="●"/>
            </a:pPr>
            <a:r>
              <a:rPr lang="en"/>
              <a:t>clean your tip</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Input examples!</a:t>
            </a:r>
          </a:p>
        </p:txBody>
      </p:sp>
      <p:sp>
        <p:nvSpPr>
          <p:cNvPr id="4" name="Slide Number Placeholder 3"/>
          <p:cNvSpPr>
            <a:spLocks noGrp="1"/>
          </p:cNvSpPr>
          <p:nvPr>
            <p:ph type="sldNum" sz="quarter" idx="10"/>
          </p:nvPr>
        </p:nvSpPr>
        <p:spPr/>
        <p:txBody>
          <a:bodyPr/>
          <a:lstStyle/>
          <a:p>
            <a:fld id="{AD3FDFAC-6E88-C741-8567-66BBAC6C46C1}" type="slidenum">
              <a:rPr lang="en-US" smtClean="0"/>
              <a:t>5</a:t>
            </a:fld>
            <a:endParaRPr lang="en-US"/>
          </a:p>
        </p:txBody>
      </p:sp>
    </p:spTree>
    <p:extLst>
      <p:ext uri="{BB962C8B-B14F-4D97-AF65-F5344CB8AC3E}">
        <p14:creationId xmlns:p14="http://schemas.microsoft.com/office/powerpoint/2010/main" val="1177651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solidFill>
                  <a:schemeClr val="dk1"/>
                </a:solidFill>
              </a:rPr>
              <a:t>This is important as we learned last week because we have analog and digital pins.  </a:t>
            </a:r>
          </a:p>
          <a:p>
            <a:pPr lvl="0" rtl="0">
              <a:spcBef>
                <a:spcPts val="0"/>
              </a:spcBef>
              <a:buNone/>
            </a:pPr>
            <a:endParaRPr>
              <a:solidFill>
                <a:schemeClr val="dk1"/>
              </a:solidFill>
            </a:endParaRPr>
          </a:p>
          <a:p>
            <a:pPr lvl="0" rtl="0">
              <a:spcBef>
                <a:spcPts val="0"/>
              </a:spcBef>
              <a:buClr>
                <a:schemeClr val="dk1"/>
              </a:buClr>
              <a:buSzPct val="100000"/>
              <a:buFont typeface="Arial"/>
              <a:buNone/>
            </a:pPr>
            <a:r>
              <a:rPr lang="en">
                <a:solidFill>
                  <a:schemeClr val="dk1"/>
                </a:solidFill>
              </a:rPr>
              <a:t>Digital pins can act as inputs or outputs.  They read digital inputs</a:t>
            </a:r>
          </a:p>
          <a:p>
            <a:pPr lvl="0" rtl="0">
              <a:spcBef>
                <a:spcPts val="0"/>
              </a:spcBef>
              <a:buNone/>
            </a:pP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And analog pins can read analog inputs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Today we are going to control the brightness of an LED with various inputs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 name="Shape 1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We are going to start with the example file AnalogReadSerial so that we can see what kind of values we are getting from our input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Lets look at the code: </a:t>
            </a:r>
          </a:p>
          <a:p>
            <a:pPr lvl="0" rtl="0">
              <a:spcBef>
                <a:spcPts val="0"/>
              </a:spcBef>
              <a:buNone/>
            </a:pPr>
            <a:r>
              <a:rPr lang="en"/>
              <a:t>We need to tell the computer that we will be listening over the serial port.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We make a variable to hold the data coming in from pin A0</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fld id="{7E0B5967-BD48-DB4A-A9C7-2E8BA9DDC75F}" type="datetimeFigureOut">
              <a:rPr lang="en-US" smtClean="0"/>
              <a:t>9/30/2016</a:t>
            </a:fld>
            <a:endParaRPr lang="en-US"/>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endParaRPr lang="en-US"/>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5" name="Date Placeholder 4"/>
          <p:cNvSpPr>
            <a:spLocks noGrp="1"/>
          </p:cNvSpPr>
          <p:nvPr>
            <p:ph type="dt" sz="half" idx="10"/>
          </p:nvPr>
        </p:nvSpPr>
        <p:spPr/>
        <p:txBody>
          <a:bodyPr/>
          <a:lstStyle/>
          <a:p>
            <a:fld id="{7E0B5967-BD48-DB4A-A9C7-2E8BA9DDC75F}" type="datetimeFigureOut">
              <a:rPr lang="en-US" smtClean="0"/>
              <a:t>9/30/2016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0404F1-8DCE-F748-9CD7-46CE0AC4DAB1}" type="slidenum">
              <a:rPr lang="en-US" smtClean="0"/>
              <a:t>‹#›</a:t>
            </a:fld>
            <a:endParaRPr lang="en-US"/>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7E0B5967-BD48-DB4A-A9C7-2E8BA9DDC75F}" type="datetimeFigureOut">
              <a:rPr lang="en-US" smtClean="0"/>
              <a:t>9/30/2016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10404F1-8DCE-F748-9CD7-46CE0AC4DAB1}"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fld id="{7E0B5967-BD48-DB4A-A9C7-2E8BA9DDC75F}" type="datetimeFigureOut">
              <a:rPr lang="en-US" smtClean="0"/>
              <a:t>9/30/2016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10404F1-8DCE-F748-9CD7-46CE0AC4DAB1}"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a:t>Click to edit Master title style</a:t>
            </a:r>
            <a:endParaRPr dirty="0"/>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381093" y="3733800"/>
            <a:ext cx="3255264"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7E0B5967-BD48-DB4A-A9C7-2E8BA9DDC75F}" type="datetimeFigureOut">
              <a:rPr lang="en-US" smtClean="0"/>
              <a:t>9/30/2016</a:t>
            </a:fld>
            <a:endParaRPr lang="en-US"/>
          </a:p>
        </p:txBody>
      </p:sp>
      <p:sp>
        <p:nvSpPr>
          <p:cNvPr id="6" name="Footer Placeholder 5"/>
          <p:cNvSpPr>
            <a:spLocks noGrp="1"/>
          </p:cNvSpPr>
          <p:nvPr>
            <p:ph type="ftr" sz="quarter" idx="11"/>
          </p:nvPr>
        </p:nvSpPr>
        <p:spPr>
          <a:xfrm>
            <a:off x="3859305" y="6423585"/>
            <a:ext cx="3316941" cy="365125"/>
          </a:xfrm>
        </p:spPr>
        <p:txBody>
          <a:bodyPr/>
          <a:lstStyle/>
          <a:p>
            <a:endParaRPr lang="en-US"/>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4" name="Text Placeholder 3"/>
          <p:cNvSpPr>
            <a:spLocks noGrp="1"/>
          </p:cNvSpPr>
          <p:nvPr>
            <p:ph type="body" sz="half" idx="2"/>
          </p:nvPr>
        </p:nvSpPr>
        <p:spPr>
          <a:xfrm>
            <a:off x="4169404" y="3995737"/>
            <a:ext cx="3898272"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7E0B5967-BD48-DB4A-A9C7-2E8BA9DDC75F}" type="datetimeFigureOut">
              <a:rPr lang="en-US" smtClean="0"/>
              <a:t>9/30/2016</a:t>
            </a:fld>
            <a:endParaRPr lang="en-US"/>
          </a:p>
        </p:txBody>
      </p:sp>
      <p:sp>
        <p:nvSpPr>
          <p:cNvPr id="6" name="Footer Placeholder 5"/>
          <p:cNvSpPr>
            <a:spLocks noGrp="1"/>
          </p:cNvSpPr>
          <p:nvPr>
            <p:ph type="ftr" sz="quarter" idx="11"/>
          </p:nvPr>
        </p:nvSpPr>
        <p:spPr>
          <a:xfrm>
            <a:off x="4191000" y="6423585"/>
            <a:ext cx="3005138" cy="365125"/>
          </a:xfrm>
        </p:spPr>
        <p:txBody>
          <a:bodyPr/>
          <a:lstStyle/>
          <a:p>
            <a:endParaRPr lang="en-US"/>
          </a:p>
        </p:txBody>
      </p:sp>
      <p:sp>
        <p:nvSpPr>
          <p:cNvPr id="7" name="Slide Number Placeholder 6"/>
          <p:cNvSpPr>
            <a:spLocks noGrp="1"/>
          </p:cNvSpPr>
          <p:nvPr>
            <p:ph type="sldNum" sz="quarter" idx="12"/>
          </p:nvPr>
        </p:nvSpPr>
        <p:spPr/>
        <p:txBody>
          <a:bodyPr/>
          <a:lstStyle/>
          <a:p>
            <a:fld id="{210404F1-8DCE-F748-9CD7-46CE0AC4DAB1}" type="slidenum">
              <a:rPr lang="en-US" smtClean="0"/>
              <a:t>‹#›</a:t>
            </a:fld>
            <a:endParaRPr lang="en-US"/>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0B5967-BD48-DB4A-A9C7-2E8BA9DDC75F}" type="datetimeFigureOut">
              <a:rPr lang="en-US" smtClean="0"/>
              <a:t>9/30/2016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0404F1-8DCE-F748-9CD7-46CE0AC4DAB1}" type="slidenum">
              <a:rPr lang="en-US" smtClean="0"/>
              <a:t>‹#›</a:t>
            </a:fld>
            <a:endParaRPr lang="en-US"/>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fld id="{7E0B5967-BD48-DB4A-A9C7-2E8BA9DDC75F}" type="datetimeFigureOut">
              <a:rPr lang="en-US" smtClean="0"/>
              <a:t>9/30/2016</a:t>
            </a:fld>
            <a:endParaRPr lang="en-US"/>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endParaRPr lang="en-US"/>
          </a:p>
        </p:txBody>
      </p:sp>
      <p:sp>
        <p:nvSpPr>
          <p:cNvPr id="7" name="Slide Number Placeholder 6"/>
          <p:cNvSpPr>
            <a:spLocks noGrp="1"/>
          </p:cNvSpPr>
          <p:nvPr>
            <p:ph type="sldNum" sz="quarter" idx="12"/>
          </p:nvPr>
        </p:nvSpPr>
        <p:spPr/>
        <p:txBody>
          <a:bodyPr/>
          <a:lstStyle/>
          <a:p>
            <a:fld id="{210404F1-8DCE-F748-9CD7-46CE0AC4DAB1}" type="slidenum">
              <a:rPr lang="en-US" smtClean="0"/>
              <a:t>‹#›</a:t>
            </a:fld>
            <a:endParaRPr lang="en-US"/>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a:t>Drag picture to placeholder or click icon to add</a:t>
            </a:r>
            <a:endParaRPr/>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a:t>Drag picture to placeholder or click icon to add</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fld id="{7E0B5967-BD48-DB4A-A9C7-2E8BA9DDC75F}" type="datetimeFigureOut">
              <a:rPr lang="en-US" smtClean="0"/>
              <a:t>9/30/2016</a:t>
            </a:fld>
            <a:endParaRPr lang="en-US"/>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endParaRPr lang="en-US"/>
          </a:p>
        </p:txBody>
      </p:sp>
      <p:sp>
        <p:nvSpPr>
          <p:cNvPr id="7" name="Slide Number Placeholder 6"/>
          <p:cNvSpPr>
            <a:spLocks noGrp="1"/>
          </p:cNvSpPr>
          <p:nvPr>
            <p:ph type="sldNum" sz="quarter" idx="12"/>
          </p:nvPr>
        </p:nvSpPr>
        <p:spPr/>
        <p:txBody>
          <a:bodyPr/>
          <a:lstStyle/>
          <a:p>
            <a:fld id="{210404F1-8DCE-F748-9CD7-46CE0AC4DAB1}" type="slidenum">
              <a:rPr lang="en-US" smtClean="0"/>
              <a:t>‹#›</a:t>
            </a:fld>
            <a:endParaRPr lang="en-US"/>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a:t>Drag picture to placeholder or click icon to add</a:t>
            </a:r>
            <a:endParaRPr/>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a:t>Drag picture to placeholder or click icon to add</a:t>
            </a:r>
            <a:endParaRPr/>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a:t>Drag picture to placeholder or click icon to add</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4" name="Text Placeholder 3"/>
          <p:cNvSpPr>
            <a:spLocks noGrp="1"/>
          </p:cNvSpPr>
          <p:nvPr>
            <p:ph type="body" sz="half" idx="2"/>
          </p:nvPr>
        </p:nvSpPr>
        <p:spPr>
          <a:xfrm>
            <a:off x="4953000" y="3995737"/>
            <a:ext cx="3108960"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7E0B5967-BD48-DB4A-A9C7-2E8BA9DDC75F}" type="datetimeFigureOut">
              <a:rPr lang="en-US" smtClean="0"/>
              <a:t>9/30/2016</a:t>
            </a:fld>
            <a:endParaRPr lang="en-US"/>
          </a:p>
        </p:txBody>
      </p:sp>
      <p:sp>
        <p:nvSpPr>
          <p:cNvPr id="6" name="Footer Placeholder 5"/>
          <p:cNvSpPr>
            <a:spLocks noGrp="1"/>
          </p:cNvSpPr>
          <p:nvPr>
            <p:ph type="ftr" sz="quarter" idx="11"/>
          </p:nvPr>
        </p:nvSpPr>
        <p:spPr>
          <a:xfrm>
            <a:off x="4191000" y="6423585"/>
            <a:ext cx="3005138" cy="365125"/>
          </a:xfrm>
        </p:spPr>
        <p:txBody>
          <a:bodyPr/>
          <a:lstStyle/>
          <a:p>
            <a:endParaRPr lang="en-US"/>
          </a:p>
        </p:txBody>
      </p:sp>
      <p:sp>
        <p:nvSpPr>
          <p:cNvPr id="7" name="Slide Number Placeholder 6"/>
          <p:cNvSpPr>
            <a:spLocks noGrp="1"/>
          </p:cNvSpPr>
          <p:nvPr>
            <p:ph type="sldNum" sz="quarter" idx="12"/>
          </p:nvPr>
        </p:nvSpPr>
        <p:spPr/>
        <p:txBody>
          <a:bodyPr/>
          <a:lstStyle/>
          <a:p>
            <a:fld id="{210404F1-8DCE-F748-9CD7-46CE0AC4DAB1}" type="slidenum">
              <a:rPr lang="en-US" smtClean="0"/>
              <a:t>‹#›</a:t>
            </a:fld>
            <a:endParaRPr lang="en-US"/>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a:t>Drag picture to placeholder or click icon to add</a:t>
            </a:r>
            <a:endParaRPr/>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a:t>Drag picture to placeholder or click icon to add</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7E0B5967-BD48-DB4A-A9C7-2E8BA9DDC75F}" type="datetimeFigureOut">
              <a:rPr lang="en-US" smtClean="0"/>
              <a:t>9/30/2016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0404F1-8DCE-F748-9CD7-46CE0AC4DAB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7E0B5967-BD48-DB4A-A9C7-2E8BA9DDC75F}" type="datetimeFigureOut">
              <a:rPr lang="en-US" smtClean="0"/>
              <a:t>9/30/2016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0404F1-8DCE-F748-9CD7-46CE0AC4DAB1}" type="slidenum">
              <a:rPr lang="en-US" smtClean="0"/>
              <a:t>‹#›</a:t>
            </a:fld>
            <a:endParaRPr lang="en-US"/>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7E0B5967-BD48-DB4A-A9C7-2E8BA9DDC75F}" type="datetimeFigureOut">
              <a:rPr lang="en-US" smtClean="0"/>
              <a:t>9/30/2016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0404F1-8DCE-F748-9CD7-46CE0AC4DAB1}" type="slidenum">
              <a:rPr lang="en-US" smtClean="0"/>
              <a:t>‹#›</a:t>
            </a:fld>
            <a:endParaRPr lang="en-US"/>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457200" y="274637"/>
            <a:ext cx="8229600" cy="11430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3" name="Shape 13"/>
          <p:cNvSpPr txBox="1">
            <a:spLocks noGrp="1"/>
          </p:cNvSpPr>
          <p:nvPr>
            <p:ph type="body" idx="1"/>
          </p:nvPr>
        </p:nvSpPr>
        <p:spPr>
          <a:xfrm>
            <a:off x="457200" y="1600200"/>
            <a:ext cx="8229600" cy="4967573"/>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3513696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7E0B5967-BD48-DB4A-A9C7-2E8BA9DDC75F}" type="datetimeFigureOut">
              <a:rPr lang="en-US" smtClean="0"/>
              <a:t>9/30/2016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0404F1-8DCE-F748-9CD7-46CE0AC4DAB1}" type="slidenum">
              <a:rPr lang="en-US" smtClean="0"/>
              <a:t>‹#›</a:t>
            </a:fld>
            <a:endParaRPr lang="en-US"/>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fld id="{7E0B5967-BD48-DB4A-A9C7-2E8BA9DDC75F}" type="datetimeFigureOut">
              <a:rPr lang="en-US" smtClean="0"/>
              <a:t>9/30/2016</a:t>
            </a:fld>
            <a:endParaRPr lang="en-US"/>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endParaRPr lang="en-US"/>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a:t>Drag picture to placeholder or click icon to add</a:t>
            </a:r>
            <a:endParaRPr/>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a:t>Drag picture to placeholder or click icon to add</a:t>
            </a:r>
            <a:endParaRPr/>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spcBef>
                <a:spcPts val="600"/>
              </a:spcBef>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fld id="{7E0B5967-BD48-DB4A-A9C7-2E8BA9DDC75F}" type="datetimeFigureOut">
              <a:rPr lang="en-US" smtClean="0"/>
              <a:t>9/30/2016</a:t>
            </a:fld>
            <a:endParaRPr lang="en-US"/>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a:xfrm>
            <a:off x="8305800" y="6248774"/>
            <a:ext cx="554038" cy="365125"/>
          </a:xfrm>
        </p:spPr>
        <p:txBody>
          <a:bodyPr/>
          <a:lstStyle/>
          <a:p>
            <a:fld id="{2754ED01-E2A0-4C1E-8E21-014B99041579}" type="slidenum">
              <a:rPr lang="en-US" smtClean="0"/>
              <a:pPr/>
              <a:t>‹#›</a:t>
            </a:fld>
            <a:endParaRPr lang="en-US"/>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7E0B5967-BD48-DB4A-A9C7-2E8BA9DDC75F}" type="datetimeFigureOut">
              <a:rPr lang="en-US" smtClean="0"/>
              <a:t>9/30/2016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0404F1-8DCE-F748-9CD7-46CE0AC4DAB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fld id="{7E0B5967-BD48-DB4A-A9C7-2E8BA9DDC75F}" type="datetimeFigureOut">
              <a:rPr lang="en-US" smtClean="0"/>
              <a:t>9/30/2016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0404F1-8DCE-F748-9CD7-46CE0AC4DAB1}" type="slidenum">
              <a:rPr lang="en-US" smtClean="0"/>
              <a:t>‹#›</a:t>
            </a:fld>
            <a:endParaRPr lang="en-US"/>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7E0B5967-BD48-DB4A-A9C7-2E8BA9DDC75F}" type="datetimeFigureOut">
              <a:rPr lang="en-US" smtClean="0"/>
              <a:t>9/30/2016</a:t>
            </a:fld>
            <a:endParaRPr lang="en-US"/>
          </a:p>
        </p:txBody>
      </p:sp>
      <p:sp>
        <p:nvSpPr>
          <p:cNvPr id="6" name="Footer Placeholder 5"/>
          <p:cNvSpPr>
            <a:spLocks noGrp="1"/>
          </p:cNvSpPr>
          <p:nvPr>
            <p:ph type="ftr" sz="quarter" idx="11"/>
          </p:nvPr>
        </p:nvSpPr>
        <p:spPr/>
        <p:txBody>
          <a:bodyPr/>
          <a:lstStyle/>
          <a:p>
            <a:endParaRPr lang="en-US"/>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210404F1-8DCE-F748-9CD7-46CE0AC4DAB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7E0B5967-BD48-DB4A-A9C7-2E8BA9DDC75F}" type="datetimeFigureOut">
              <a:rPr lang="en-US" smtClean="0"/>
              <a:t>9/30/2016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0404F1-8DCE-F748-9CD7-46CE0AC4DAB1}" type="slidenum">
              <a:rPr lang="en-US" smtClean="0"/>
              <a:t>‹#›</a:t>
            </a:fld>
            <a:endParaRPr lang="en-US"/>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fld id="{7E0B5967-BD48-DB4A-A9C7-2E8BA9DDC75F}" type="datetimeFigureOut">
              <a:rPr lang="en-US" smtClean="0"/>
              <a:t>9/30/2016</a:t>
            </a:fld>
            <a:endParaRPr lang="en-US"/>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210404F1-8DCE-F748-9CD7-46CE0AC4DA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988" r:id="rId1"/>
    <p:sldLayoutId id="2147483989" r:id="rId2"/>
    <p:sldLayoutId id="2147483990" r:id="rId3"/>
    <p:sldLayoutId id="2147483991" r:id="rId4"/>
    <p:sldLayoutId id="2147483992" r:id="rId5"/>
    <p:sldLayoutId id="2147483993" r:id="rId6"/>
    <p:sldLayoutId id="2147483994" r:id="rId7"/>
    <p:sldLayoutId id="2147483995" r:id="rId8"/>
    <p:sldLayoutId id="2147483996" r:id="rId9"/>
    <p:sldLayoutId id="2147483997" r:id="rId10"/>
    <p:sldLayoutId id="2147483998" r:id="rId11"/>
    <p:sldLayoutId id="2147483999" r:id="rId12"/>
    <p:sldLayoutId id="2147484000" r:id="rId13"/>
    <p:sldLayoutId id="2147484001" r:id="rId14"/>
    <p:sldLayoutId id="2147484002" r:id="rId15"/>
    <p:sldLayoutId id="2147484003" r:id="rId16"/>
    <p:sldLayoutId id="2147484004" r:id="rId17"/>
    <p:sldLayoutId id="2147484005" r:id="rId18"/>
    <p:sldLayoutId id="2147484006" r:id="rId19"/>
    <p:sldLayoutId id="2147484007" r:id="rId20"/>
    <p:sldLayoutId id="2147484008" r:id="rId21"/>
  </p:sldLayoutIdLst>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1.xml"/><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6.xml"/><Relationship Id="rId1" Type="http://schemas.openxmlformats.org/officeDocument/2006/relationships/slideLayout" Target="../slideLayouts/slideLayout21.xml"/><Relationship Id="rId5" Type="http://schemas.openxmlformats.org/officeDocument/2006/relationships/image" Target="../media/image53.png"/><Relationship Id="rId4" Type="http://schemas.openxmlformats.org/officeDocument/2006/relationships/image" Target="../media/image52.jpg"/></Relationships>
</file>

<file path=ppt/slides/_rels/slide23.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23.xml"/><Relationship Id="rId1" Type="http://schemas.openxmlformats.org/officeDocument/2006/relationships/slideLayout" Target="../slideLayouts/slideLayout21.xml"/><Relationship Id="rId4" Type="http://schemas.openxmlformats.org/officeDocument/2006/relationships/image" Target="../media/image61.jpg"/></Relationships>
</file>

<file path=ppt/slides/_rels/slide3.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11.jpg"/><Relationship Id="rId3" Type="http://schemas.openxmlformats.org/officeDocument/2006/relationships/image" Target="../media/image1.jpg"/><Relationship Id="rId7" Type="http://schemas.openxmlformats.org/officeDocument/2006/relationships/image" Target="../media/image5.jpg"/><Relationship Id="rId12"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jpg"/><Relationship Id="rId11" Type="http://schemas.openxmlformats.org/officeDocument/2006/relationships/image" Target="../media/image9.jpg"/><Relationship Id="rId5" Type="http://schemas.openxmlformats.org/officeDocument/2006/relationships/image" Target="../media/image3.jpg"/><Relationship Id="rId10" Type="http://schemas.openxmlformats.org/officeDocument/2006/relationships/image" Target="../media/image8.jpg"/><Relationship Id="rId4" Type="http://schemas.openxmlformats.org/officeDocument/2006/relationships/image" Target="../media/image2.jpg"/><Relationship Id="rId9" Type="http://schemas.openxmlformats.org/officeDocument/2006/relationships/image" Target="../media/image7.jpg"/><Relationship Id="rId14" Type="http://schemas.openxmlformats.org/officeDocument/2006/relationships/image" Target="../media/image1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8.jpg"/><Relationship Id="rId13" Type="http://schemas.openxmlformats.org/officeDocument/2006/relationships/image" Target="../media/image23.jpg"/><Relationship Id="rId18" Type="http://schemas.openxmlformats.org/officeDocument/2006/relationships/image" Target="../media/image28.jpg"/><Relationship Id="rId3" Type="http://schemas.openxmlformats.org/officeDocument/2006/relationships/image" Target="../media/image13.jpg"/><Relationship Id="rId7" Type="http://schemas.openxmlformats.org/officeDocument/2006/relationships/image" Target="../media/image17.jpg"/><Relationship Id="rId12" Type="http://schemas.openxmlformats.org/officeDocument/2006/relationships/image" Target="../media/image22.jpg"/><Relationship Id="rId17" Type="http://schemas.openxmlformats.org/officeDocument/2006/relationships/image" Target="../media/image27.jpg"/><Relationship Id="rId2" Type="http://schemas.openxmlformats.org/officeDocument/2006/relationships/notesSlide" Target="../notesSlides/notesSlide2.xml"/><Relationship Id="rId16" Type="http://schemas.openxmlformats.org/officeDocument/2006/relationships/image" Target="../media/image26.jpg"/><Relationship Id="rId1" Type="http://schemas.openxmlformats.org/officeDocument/2006/relationships/slideLayout" Target="../slideLayouts/slideLayout1.xml"/><Relationship Id="rId6" Type="http://schemas.openxmlformats.org/officeDocument/2006/relationships/image" Target="../media/image16.jpg"/><Relationship Id="rId11" Type="http://schemas.openxmlformats.org/officeDocument/2006/relationships/image" Target="../media/image21.jpg"/><Relationship Id="rId5" Type="http://schemas.openxmlformats.org/officeDocument/2006/relationships/image" Target="../media/image15.jpg"/><Relationship Id="rId15" Type="http://schemas.openxmlformats.org/officeDocument/2006/relationships/image" Target="../media/image25.jpg"/><Relationship Id="rId10" Type="http://schemas.openxmlformats.org/officeDocument/2006/relationships/image" Target="../media/image20.jpg"/><Relationship Id="rId4" Type="http://schemas.openxmlformats.org/officeDocument/2006/relationships/image" Target="../media/image14.jpg"/><Relationship Id="rId9" Type="http://schemas.openxmlformats.org/officeDocument/2006/relationships/image" Target="../media/image19.jpg"/><Relationship Id="rId14" Type="http://schemas.openxmlformats.org/officeDocument/2006/relationships/image" Target="../media/image24.jpg"/></Relationships>
</file>

<file path=ppt/slides/_rels/slide5.xml.rels><?xml version="1.0" encoding="UTF-8" standalone="yes"?>
<Relationships xmlns="http://schemas.openxmlformats.org/package/2006/relationships"><Relationship Id="rId8" Type="http://schemas.openxmlformats.org/officeDocument/2006/relationships/image" Target="../media/image34.jpg"/><Relationship Id="rId3" Type="http://schemas.openxmlformats.org/officeDocument/2006/relationships/image" Target="../media/image29.jpg"/><Relationship Id="rId7" Type="http://schemas.openxmlformats.org/officeDocument/2006/relationships/image" Target="../media/image33.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g"/></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Arduino </a:t>
            </a:r>
            <a:r>
              <a:rPr lang="en-US" dirty="0">
                <a:sym typeface="Wingdings"/>
              </a:rPr>
              <a:t> INPUTS</a:t>
            </a:r>
            <a:endParaRPr lang="en-US" dirty="0"/>
          </a:p>
        </p:txBody>
      </p:sp>
      <p:sp>
        <p:nvSpPr>
          <p:cNvPr id="3" name="Subtitle 2"/>
          <p:cNvSpPr>
            <a:spLocks noGrp="1"/>
          </p:cNvSpPr>
          <p:nvPr>
            <p:ph type="subTitle" idx="1"/>
          </p:nvPr>
        </p:nvSpPr>
        <p:spPr/>
        <p:txBody>
          <a:bodyPr/>
          <a:lstStyle/>
          <a:p>
            <a:r>
              <a:rPr lang="en-US" dirty="0"/>
              <a:t>CCLab 2016 – Week 5</a:t>
            </a:r>
          </a:p>
        </p:txBody>
      </p:sp>
    </p:spTree>
    <p:extLst>
      <p:ext uri="{BB962C8B-B14F-4D97-AF65-F5344CB8AC3E}">
        <p14:creationId xmlns:p14="http://schemas.microsoft.com/office/powerpoint/2010/main" val="4286699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49"/>
          <p:cNvSpPr txBox="1">
            <a:spLocks/>
          </p:cNvSpPr>
          <p:nvPr/>
        </p:nvSpPr>
        <p:spPr>
          <a:xfrm>
            <a:off x="364288" y="1197383"/>
            <a:ext cx="8229600" cy="857400"/>
          </a:xfrm>
          <a:prstGeom prst="rect">
            <a:avLst/>
          </a:prstGeom>
        </p:spPr>
        <p:txBody>
          <a:bodyPr vert="horz" lIns="91425" tIns="91425" rIns="91425" bIns="91425" rtlCol="0" anchor="b" anchorCtr="0">
            <a:noAutofit/>
          </a:bodyPr>
          <a:lstStyle>
            <a:lvl1pPr algn="l" defTabSz="914400" rtl="0" eaLnBrk="1" latinLnBrk="0" hangingPunct="1">
              <a:spcBef>
                <a:spcPct val="0"/>
              </a:spcBef>
              <a:buNone/>
              <a:defRPr sz="3600" b="0" kern="1200">
                <a:solidFill>
                  <a:schemeClr val="accent1"/>
                </a:solidFill>
                <a:latin typeface="+mj-lt"/>
                <a:ea typeface="+mj-ea"/>
                <a:cs typeface="+mj-cs"/>
              </a:defRPr>
            </a:lvl1pPr>
          </a:lstStyle>
          <a:p>
            <a:pPr>
              <a:lnSpc>
                <a:spcPct val="115000"/>
              </a:lnSpc>
              <a:spcBef>
                <a:spcPts val="0"/>
              </a:spcBef>
              <a:buClr>
                <a:schemeClr val="dk1"/>
              </a:buClr>
              <a:buSzPct val="30555"/>
              <a:buFont typeface="Arial"/>
              <a:buNone/>
            </a:pPr>
            <a:r>
              <a:rPr lang="en" dirty="0"/>
              <a:t>Digital Input - Hookup</a:t>
            </a:r>
          </a:p>
        </p:txBody>
      </p:sp>
      <p:pic>
        <p:nvPicPr>
          <p:cNvPr id="5" name="Shape 151"/>
          <p:cNvPicPr preferRelativeResize="0"/>
          <p:nvPr/>
        </p:nvPicPr>
        <p:blipFill>
          <a:blip r:embed="rId2">
            <a:alphaModFix/>
          </a:blip>
          <a:stretch>
            <a:fillRect/>
          </a:stretch>
        </p:blipFill>
        <p:spPr>
          <a:xfrm>
            <a:off x="364288" y="2422017"/>
            <a:ext cx="2432224" cy="3264775"/>
          </a:xfrm>
          <a:prstGeom prst="rect">
            <a:avLst/>
          </a:prstGeom>
          <a:noFill/>
          <a:ln>
            <a:noFill/>
          </a:ln>
        </p:spPr>
      </p:pic>
      <p:pic>
        <p:nvPicPr>
          <p:cNvPr id="6" name="Shape 153"/>
          <p:cNvPicPr preferRelativeResize="0"/>
          <p:nvPr/>
        </p:nvPicPr>
        <p:blipFill>
          <a:blip r:embed="rId3">
            <a:alphaModFix/>
          </a:blip>
          <a:stretch>
            <a:fillRect/>
          </a:stretch>
        </p:blipFill>
        <p:spPr>
          <a:xfrm>
            <a:off x="3631713" y="2393605"/>
            <a:ext cx="5010150" cy="3143250"/>
          </a:xfrm>
          <a:prstGeom prst="rect">
            <a:avLst/>
          </a:prstGeom>
          <a:noFill/>
          <a:ln>
            <a:noFill/>
          </a:ln>
        </p:spPr>
      </p:pic>
    </p:spTree>
    <p:extLst>
      <p:ext uri="{BB962C8B-B14F-4D97-AF65-F5344CB8AC3E}">
        <p14:creationId xmlns:p14="http://schemas.microsoft.com/office/powerpoint/2010/main" val="229671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88"/>
          <p:cNvSpPr txBox="1">
            <a:spLocks noGrp="1"/>
          </p:cNvSpPr>
          <p:nvPr>
            <p:ph type="title"/>
          </p:nvPr>
        </p:nvSpPr>
        <p:spPr>
          <a:xfrm>
            <a:off x="457200" y="959304"/>
            <a:ext cx="8229600" cy="857400"/>
          </a:xfrm>
          <a:prstGeom prst="rect">
            <a:avLst/>
          </a:prstGeom>
        </p:spPr>
        <p:txBody>
          <a:bodyPr lIns="91425" tIns="91425" rIns="91425" bIns="91425" anchor="b" anchorCtr="0">
            <a:noAutofit/>
          </a:bodyPr>
          <a:lstStyle/>
          <a:p>
            <a:pPr lvl="0" rtl="0">
              <a:lnSpc>
                <a:spcPct val="115000"/>
              </a:lnSpc>
              <a:spcBef>
                <a:spcPts val="0"/>
              </a:spcBef>
              <a:buClr>
                <a:schemeClr val="dk1"/>
              </a:buClr>
              <a:buSzPct val="30555"/>
              <a:buFont typeface="Arial"/>
              <a:buNone/>
            </a:pPr>
            <a:r>
              <a:rPr lang="en" dirty="0"/>
              <a:t>Analog Input - Hookup</a:t>
            </a:r>
          </a:p>
        </p:txBody>
      </p:sp>
      <p:pic>
        <p:nvPicPr>
          <p:cNvPr id="5" name="Shape 192"/>
          <p:cNvPicPr preferRelativeResize="0"/>
          <p:nvPr/>
        </p:nvPicPr>
        <p:blipFill>
          <a:blip r:embed="rId2">
            <a:alphaModFix/>
          </a:blip>
          <a:stretch>
            <a:fillRect/>
          </a:stretch>
        </p:blipFill>
        <p:spPr>
          <a:xfrm>
            <a:off x="236500" y="2467826"/>
            <a:ext cx="5467874" cy="2845075"/>
          </a:xfrm>
          <a:prstGeom prst="rect">
            <a:avLst/>
          </a:prstGeom>
          <a:noFill/>
          <a:ln>
            <a:noFill/>
          </a:ln>
        </p:spPr>
      </p:pic>
      <p:pic>
        <p:nvPicPr>
          <p:cNvPr id="6" name="Shape 194"/>
          <p:cNvPicPr preferRelativeResize="0"/>
          <p:nvPr/>
        </p:nvPicPr>
        <p:blipFill>
          <a:blip r:embed="rId3">
            <a:alphaModFix/>
          </a:blip>
          <a:stretch>
            <a:fillRect/>
          </a:stretch>
        </p:blipFill>
        <p:spPr>
          <a:xfrm>
            <a:off x="5084350" y="1953476"/>
            <a:ext cx="3338375" cy="3868775"/>
          </a:xfrm>
          <a:prstGeom prst="rect">
            <a:avLst/>
          </a:prstGeom>
          <a:noFill/>
          <a:ln>
            <a:noFill/>
          </a:ln>
        </p:spPr>
      </p:pic>
    </p:spTree>
    <p:extLst>
      <p:ext uri="{BB962C8B-B14F-4D97-AF65-F5344CB8AC3E}">
        <p14:creationId xmlns:p14="http://schemas.microsoft.com/office/powerpoint/2010/main" val="659689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457200" y="274637"/>
            <a:ext cx="8229600" cy="1143200"/>
          </a:xfrm>
          <a:prstGeom prst="rect">
            <a:avLst/>
          </a:prstGeom>
        </p:spPr>
        <p:txBody>
          <a:bodyPr lIns="91425" tIns="91425" rIns="91425" bIns="91425" anchor="b" anchorCtr="0">
            <a:noAutofit/>
          </a:bodyPr>
          <a:lstStyle/>
          <a:p>
            <a:pPr lvl="0" rtl="0">
              <a:spcBef>
                <a:spcPts val="0"/>
              </a:spcBef>
              <a:buNone/>
            </a:pPr>
            <a:r>
              <a:rPr lang="en" sz="2800" dirty="0"/>
              <a:t>Control an LED with a Sensor</a:t>
            </a:r>
          </a:p>
        </p:txBody>
      </p:sp>
      <p:pic>
        <p:nvPicPr>
          <p:cNvPr id="163" name="Shape 163"/>
          <p:cNvPicPr preferRelativeResize="0"/>
          <p:nvPr/>
        </p:nvPicPr>
        <p:blipFill>
          <a:blip r:embed="rId3">
            <a:alphaModFix/>
          </a:blip>
          <a:stretch>
            <a:fillRect/>
          </a:stretch>
        </p:blipFill>
        <p:spPr>
          <a:xfrm>
            <a:off x="984737" y="1239500"/>
            <a:ext cx="6717313" cy="5440165"/>
          </a:xfrm>
          <a:prstGeom prst="rect">
            <a:avLst/>
          </a:prstGeom>
          <a:noFill/>
          <a:ln>
            <a:noFill/>
          </a:ln>
        </p:spPr>
      </p:pic>
    </p:spTree>
    <p:extLst>
      <p:ext uri="{BB962C8B-B14F-4D97-AF65-F5344CB8AC3E}">
        <p14:creationId xmlns:p14="http://schemas.microsoft.com/office/powerpoint/2010/main" val="2022950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457200" y="274637"/>
            <a:ext cx="8229600" cy="1143200"/>
          </a:xfrm>
          <a:prstGeom prst="rect">
            <a:avLst/>
          </a:prstGeom>
        </p:spPr>
        <p:txBody>
          <a:bodyPr lIns="91425" tIns="91425" rIns="91425" bIns="91425" anchor="b" anchorCtr="0">
            <a:noAutofit/>
          </a:bodyPr>
          <a:lstStyle/>
          <a:p>
            <a:pPr lvl="0" rtl="0">
              <a:spcBef>
                <a:spcPts val="0"/>
              </a:spcBef>
              <a:buNone/>
            </a:pPr>
            <a:r>
              <a:rPr lang="en" sz="2800"/>
              <a:t>File &gt; Examples &gt; Basic &gt; AnalogReadSerial  </a:t>
            </a:r>
          </a:p>
        </p:txBody>
      </p:sp>
      <p:pic>
        <p:nvPicPr>
          <p:cNvPr id="169" name="Shape 169"/>
          <p:cNvPicPr preferRelativeResize="0"/>
          <p:nvPr/>
        </p:nvPicPr>
        <p:blipFill>
          <a:blip r:embed="rId3">
            <a:alphaModFix/>
          </a:blip>
          <a:stretch>
            <a:fillRect/>
          </a:stretch>
        </p:blipFill>
        <p:spPr>
          <a:xfrm>
            <a:off x="752875" y="1874283"/>
            <a:ext cx="6629400" cy="4025900"/>
          </a:xfrm>
          <a:prstGeom prst="rect">
            <a:avLst/>
          </a:prstGeom>
          <a:noFill/>
          <a:ln>
            <a:noFill/>
          </a:ln>
        </p:spPr>
      </p:pic>
    </p:spTree>
    <p:extLst>
      <p:ext uri="{BB962C8B-B14F-4D97-AF65-F5344CB8AC3E}">
        <p14:creationId xmlns:p14="http://schemas.microsoft.com/office/powerpoint/2010/main" val="3983867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457200" y="274637"/>
            <a:ext cx="8229600" cy="1143200"/>
          </a:xfrm>
          <a:prstGeom prst="rect">
            <a:avLst/>
          </a:prstGeom>
        </p:spPr>
        <p:txBody>
          <a:bodyPr lIns="91425" tIns="91425" rIns="91425" bIns="91425" anchor="b" anchorCtr="0">
            <a:noAutofit/>
          </a:bodyPr>
          <a:lstStyle/>
          <a:p>
            <a:pPr lvl="0" rtl="0">
              <a:spcBef>
                <a:spcPts val="0"/>
              </a:spcBef>
              <a:buNone/>
            </a:pPr>
            <a:r>
              <a:rPr lang="en" sz="2800"/>
              <a:t>File &gt; Examples &gt; Basic &gt; AnalogReadSerial  </a:t>
            </a:r>
          </a:p>
        </p:txBody>
      </p:sp>
      <p:pic>
        <p:nvPicPr>
          <p:cNvPr id="175" name="Shape 175"/>
          <p:cNvPicPr preferRelativeResize="0"/>
          <p:nvPr/>
        </p:nvPicPr>
        <p:blipFill>
          <a:blip r:embed="rId3">
            <a:alphaModFix/>
          </a:blip>
          <a:stretch>
            <a:fillRect/>
          </a:stretch>
        </p:blipFill>
        <p:spPr>
          <a:xfrm>
            <a:off x="752875" y="1874283"/>
            <a:ext cx="6629400" cy="4025900"/>
          </a:xfrm>
          <a:prstGeom prst="rect">
            <a:avLst/>
          </a:prstGeom>
          <a:noFill/>
          <a:ln>
            <a:noFill/>
          </a:ln>
        </p:spPr>
      </p:pic>
      <p:sp>
        <p:nvSpPr>
          <p:cNvPr id="176" name="Shape 176"/>
          <p:cNvSpPr/>
          <p:nvPr/>
        </p:nvSpPr>
        <p:spPr>
          <a:xfrm>
            <a:off x="944725" y="2342800"/>
            <a:ext cx="2151899" cy="482400"/>
          </a:xfrm>
          <a:prstGeom prst="rect">
            <a:avLst/>
          </a:prstGeom>
          <a:noFill/>
          <a:ln w="762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7" name="Shape 177"/>
          <p:cNvSpPr/>
          <p:nvPr/>
        </p:nvSpPr>
        <p:spPr>
          <a:xfrm>
            <a:off x="944725" y="4750333"/>
            <a:ext cx="3306600" cy="482400"/>
          </a:xfrm>
          <a:prstGeom prst="rect">
            <a:avLst/>
          </a:prstGeom>
          <a:noFill/>
          <a:ln w="762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2627222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457200" y="274637"/>
            <a:ext cx="8229600" cy="1143200"/>
          </a:xfrm>
          <a:prstGeom prst="rect">
            <a:avLst/>
          </a:prstGeom>
        </p:spPr>
        <p:txBody>
          <a:bodyPr lIns="91425" tIns="91425" rIns="91425" bIns="91425" anchor="b" anchorCtr="0">
            <a:noAutofit/>
          </a:bodyPr>
          <a:lstStyle/>
          <a:p>
            <a:pPr lvl="0" rtl="0">
              <a:spcBef>
                <a:spcPts val="0"/>
              </a:spcBef>
              <a:buNone/>
            </a:pPr>
            <a:r>
              <a:rPr lang="en" sz="2800"/>
              <a:t>File &gt; Examples &gt; Basic &gt; AnalogReadSerial  </a:t>
            </a:r>
          </a:p>
        </p:txBody>
      </p:sp>
      <p:pic>
        <p:nvPicPr>
          <p:cNvPr id="183" name="Shape 183"/>
          <p:cNvPicPr preferRelativeResize="0"/>
          <p:nvPr/>
        </p:nvPicPr>
        <p:blipFill>
          <a:blip r:embed="rId3">
            <a:alphaModFix/>
          </a:blip>
          <a:stretch>
            <a:fillRect/>
          </a:stretch>
        </p:blipFill>
        <p:spPr>
          <a:xfrm>
            <a:off x="752875" y="1874283"/>
            <a:ext cx="6629400" cy="4025900"/>
          </a:xfrm>
          <a:prstGeom prst="rect">
            <a:avLst/>
          </a:prstGeom>
          <a:noFill/>
          <a:ln>
            <a:noFill/>
          </a:ln>
        </p:spPr>
      </p:pic>
      <p:sp>
        <p:nvSpPr>
          <p:cNvPr id="184" name="Shape 184"/>
          <p:cNvSpPr/>
          <p:nvPr/>
        </p:nvSpPr>
        <p:spPr>
          <a:xfrm>
            <a:off x="892251" y="4197267"/>
            <a:ext cx="3805199" cy="482400"/>
          </a:xfrm>
          <a:prstGeom prst="rect">
            <a:avLst/>
          </a:prstGeom>
          <a:noFill/>
          <a:ln w="762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474597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457200" y="274637"/>
            <a:ext cx="8229600" cy="1143200"/>
          </a:xfrm>
          <a:prstGeom prst="rect">
            <a:avLst/>
          </a:prstGeom>
        </p:spPr>
        <p:txBody>
          <a:bodyPr lIns="91425" tIns="91425" rIns="91425" bIns="91425" anchor="b" anchorCtr="0">
            <a:noAutofit/>
          </a:bodyPr>
          <a:lstStyle/>
          <a:p>
            <a:pPr lvl="0" rtl="0">
              <a:spcBef>
                <a:spcPts val="0"/>
              </a:spcBef>
              <a:buNone/>
            </a:pPr>
            <a:r>
              <a:rPr lang="en" sz="2800"/>
              <a:t>Connecting the Input</a:t>
            </a:r>
          </a:p>
        </p:txBody>
      </p:sp>
      <p:pic>
        <p:nvPicPr>
          <p:cNvPr id="190" name="Shape 190"/>
          <p:cNvPicPr preferRelativeResize="0"/>
          <p:nvPr/>
        </p:nvPicPr>
        <p:blipFill>
          <a:blip r:embed="rId3">
            <a:alphaModFix/>
          </a:blip>
          <a:stretch>
            <a:fillRect/>
          </a:stretch>
        </p:blipFill>
        <p:spPr>
          <a:xfrm>
            <a:off x="1634951" y="1417837"/>
            <a:ext cx="5874099" cy="4456029"/>
          </a:xfrm>
          <a:prstGeom prst="rect">
            <a:avLst/>
          </a:prstGeom>
          <a:noFill/>
          <a:ln>
            <a:noFill/>
          </a:ln>
        </p:spPr>
      </p:pic>
    </p:spTree>
    <p:extLst>
      <p:ext uri="{BB962C8B-B14F-4D97-AF65-F5344CB8AC3E}">
        <p14:creationId xmlns:p14="http://schemas.microsoft.com/office/powerpoint/2010/main" val="22674035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457200" y="274637"/>
            <a:ext cx="8229600" cy="1143200"/>
          </a:xfrm>
          <a:prstGeom prst="rect">
            <a:avLst/>
          </a:prstGeom>
        </p:spPr>
        <p:txBody>
          <a:bodyPr lIns="91425" tIns="91425" rIns="91425" bIns="91425" anchor="b" anchorCtr="0">
            <a:noAutofit/>
          </a:bodyPr>
          <a:lstStyle/>
          <a:p>
            <a:pPr lvl="0" rtl="0">
              <a:spcBef>
                <a:spcPts val="0"/>
              </a:spcBef>
              <a:buNone/>
            </a:pPr>
            <a:r>
              <a:rPr lang="en" sz="2800"/>
              <a:t>Serial Monitor</a:t>
            </a:r>
          </a:p>
        </p:txBody>
      </p:sp>
      <p:pic>
        <p:nvPicPr>
          <p:cNvPr id="196" name="Shape 196"/>
          <p:cNvPicPr preferRelativeResize="0"/>
          <p:nvPr/>
        </p:nvPicPr>
        <p:blipFill>
          <a:blip r:embed="rId3">
            <a:alphaModFix/>
          </a:blip>
          <a:stretch>
            <a:fillRect/>
          </a:stretch>
        </p:blipFill>
        <p:spPr>
          <a:xfrm>
            <a:off x="4358526" y="1764115"/>
            <a:ext cx="4098061" cy="4183364"/>
          </a:xfrm>
          <a:prstGeom prst="rect">
            <a:avLst/>
          </a:prstGeom>
          <a:noFill/>
          <a:ln>
            <a:noFill/>
          </a:ln>
        </p:spPr>
      </p:pic>
      <p:sp>
        <p:nvSpPr>
          <p:cNvPr id="197" name="Shape 197"/>
          <p:cNvSpPr/>
          <p:nvPr/>
        </p:nvSpPr>
        <p:spPr>
          <a:xfrm>
            <a:off x="6825857" y="5594037"/>
            <a:ext cx="1734300" cy="448000"/>
          </a:xfrm>
          <a:prstGeom prst="rect">
            <a:avLst/>
          </a:prstGeom>
          <a:noFill/>
          <a:ln w="762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198" name="Shape 198"/>
          <p:cNvPicPr preferRelativeResize="0"/>
          <p:nvPr/>
        </p:nvPicPr>
        <p:blipFill>
          <a:blip r:embed="rId4">
            <a:alphaModFix/>
          </a:blip>
          <a:stretch>
            <a:fillRect/>
          </a:stretch>
        </p:blipFill>
        <p:spPr>
          <a:xfrm>
            <a:off x="816064" y="1764115"/>
            <a:ext cx="3386687" cy="4171004"/>
          </a:xfrm>
          <a:prstGeom prst="rect">
            <a:avLst/>
          </a:prstGeom>
          <a:noFill/>
          <a:ln>
            <a:noFill/>
          </a:ln>
        </p:spPr>
      </p:pic>
      <p:sp>
        <p:nvSpPr>
          <p:cNvPr id="199" name="Shape 199"/>
          <p:cNvSpPr/>
          <p:nvPr/>
        </p:nvSpPr>
        <p:spPr>
          <a:xfrm>
            <a:off x="3841851" y="1764115"/>
            <a:ext cx="360900" cy="248182"/>
          </a:xfrm>
          <a:prstGeom prst="rect">
            <a:avLst/>
          </a:prstGeom>
          <a:noFill/>
          <a:ln w="762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9943392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a:off x="457200" y="274637"/>
            <a:ext cx="8229600" cy="1143200"/>
          </a:xfrm>
          <a:prstGeom prst="rect">
            <a:avLst/>
          </a:prstGeom>
        </p:spPr>
        <p:txBody>
          <a:bodyPr lIns="91425" tIns="91425" rIns="91425" bIns="91425" anchor="b" anchorCtr="0">
            <a:noAutofit/>
          </a:bodyPr>
          <a:lstStyle/>
          <a:p>
            <a:pPr lvl="0" rtl="0">
              <a:spcBef>
                <a:spcPts val="0"/>
              </a:spcBef>
              <a:buNone/>
            </a:pPr>
            <a:r>
              <a:rPr lang="en" sz="2800"/>
              <a:t>Analog Output</a:t>
            </a:r>
          </a:p>
        </p:txBody>
      </p:sp>
      <p:pic>
        <p:nvPicPr>
          <p:cNvPr id="205" name="Shape 205"/>
          <p:cNvPicPr preferRelativeResize="0"/>
          <p:nvPr/>
        </p:nvPicPr>
        <p:blipFill>
          <a:blip r:embed="rId3">
            <a:alphaModFix/>
          </a:blip>
          <a:stretch>
            <a:fillRect/>
          </a:stretch>
        </p:blipFill>
        <p:spPr>
          <a:xfrm>
            <a:off x="1003371" y="1826332"/>
            <a:ext cx="5857403" cy="4221333"/>
          </a:xfrm>
          <a:prstGeom prst="rect">
            <a:avLst/>
          </a:prstGeom>
          <a:noFill/>
          <a:ln>
            <a:noFill/>
          </a:ln>
        </p:spPr>
      </p:pic>
      <p:sp>
        <p:nvSpPr>
          <p:cNvPr id="206" name="Shape 206"/>
          <p:cNvSpPr/>
          <p:nvPr/>
        </p:nvSpPr>
        <p:spPr>
          <a:xfrm>
            <a:off x="3962700" y="2099567"/>
            <a:ext cx="771956" cy="482400"/>
          </a:xfrm>
          <a:prstGeom prst="rect">
            <a:avLst/>
          </a:prstGeom>
          <a:noFill/>
          <a:ln w="762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 name="Shape 206"/>
          <p:cNvSpPr/>
          <p:nvPr/>
        </p:nvSpPr>
        <p:spPr>
          <a:xfrm>
            <a:off x="5204986" y="2099567"/>
            <a:ext cx="438976" cy="482400"/>
          </a:xfrm>
          <a:prstGeom prst="rect">
            <a:avLst/>
          </a:prstGeom>
          <a:noFill/>
          <a:ln w="762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 name="Shape 206"/>
          <p:cNvSpPr/>
          <p:nvPr/>
        </p:nvSpPr>
        <p:spPr>
          <a:xfrm>
            <a:off x="5722351" y="2099567"/>
            <a:ext cx="266518" cy="482400"/>
          </a:xfrm>
          <a:prstGeom prst="rect">
            <a:avLst/>
          </a:prstGeom>
          <a:noFill/>
          <a:ln w="762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849449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457200" y="274637"/>
            <a:ext cx="8229600" cy="1143200"/>
          </a:xfrm>
          <a:prstGeom prst="rect">
            <a:avLst/>
          </a:prstGeom>
        </p:spPr>
        <p:txBody>
          <a:bodyPr lIns="91425" tIns="91425" rIns="91425" bIns="91425" anchor="b" anchorCtr="0">
            <a:noAutofit/>
          </a:bodyPr>
          <a:lstStyle/>
          <a:p>
            <a:pPr lvl="0" rtl="0">
              <a:spcBef>
                <a:spcPts val="0"/>
              </a:spcBef>
              <a:buNone/>
            </a:pPr>
            <a:r>
              <a:rPr lang="en" sz="2800"/>
              <a:t>Adding to the Code</a:t>
            </a:r>
          </a:p>
        </p:txBody>
      </p:sp>
      <p:pic>
        <p:nvPicPr>
          <p:cNvPr id="212" name="Shape 212"/>
          <p:cNvPicPr preferRelativeResize="0"/>
          <p:nvPr/>
        </p:nvPicPr>
        <p:blipFill>
          <a:blip r:embed="rId3">
            <a:alphaModFix/>
          </a:blip>
          <a:stretch>
            <a:fillRect/>
          </a:stretch>
        </p:blipFill>
        <p:spPr>
          <a:xfrm>
            <a:off x="457200" y="1417834"/>
            <a:ext cx="6138774" cy="5285465"/>
          </a:xfrm>
          <a:prstGeom prst="rect">
            <a:avLst/>
          </a:prstGeom>
          <a:noFill/>
          <a:ln>
            <a:noFill/>
          </a:ln>
        </p:spPr>
      </p:pic>
      <p:sp>
        <p:nvSpPr>
          <p:cNvPr id="213" name="Shape 213"/>
          <p:cNvSpPr/>
          <p:nvPr/>
        </p:nvSpPr>
        <p:spPr>
          <a:xfrm>
            <a:off x="457201" y="1289100"/>
            <a:ext cx="4473599" cy="818000"/>
          </a:xfrm>
          <a:prstGeom prst="rect">
            <a:avLst/>
          </a:prstGeom>
          <a:noFill/>
          <a:ln w="762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4" name="Shape 214"/>
          <p:cNvSpPr/>
          <p:nvPr/>
        </p:nvSpPr>
        <p:spPr>
          <a:xfrm>
            <a:off x="583300" y="2990701"/>
            <a:ext cx="2935800" cy="679199"/>
          </a:xfrm>
          <a:prstGeom prst="rect">
            <a:avLst/>
          </a:prstGeom>
          <a:noFill/>
          <a:ln w="762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5" name="Shape 215"/>
          <p:cNvSpPr/>
          <p:nvPr/>
        </p:nvSpPr>
        <p:spPr>
          <a:xfrm>
            <a:off x="583300" y="5666333"/>
            <a:ext cx="2626500" cy="482400"/>
          </a:xfrm>
          <a:prstGeom prst="rect">
            <a:avLst/>
          </a:prstGeom>
          <a:noFill/>
          <a:ln w="762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1710994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97974"/>
            <a:ext cx="8229600" cy="1143000"/>
          </a:xfrm>
        </p:spPr>
        <p:txBody>
          <a:bodyPr/>
          <a:lstStyle/>
          <a:p>
            <a:r>
              <a:rPr lang="en-US" dirty="0"/>
              <a:t>What is an INPUT?</a:t>
            </a:r>
          </a:p>
        </p:txBody>
      </p:sp>
      <p:sp>
        <p:nvSpPr>
          <p:cNvPr id="3" name="Content Placeholder 2"/>
          <p:cNvSpPr>
            <a:spLocks noGrp="1"/>
          </p:cNvSpPr>
          <p:nvPr>
            <p:ph idx="1"/>
          </p:nvPr>
        </p:nvSpPr>
        <p:spPr>
          <a:xfrm>
            <a:off x="457200" y="2943015"/>
            <a:ext cx="8229600" cy="3183148"/>
          </a:xfrm>
        </p:spPr>
        <p:txBody>
          <a:bodyPr>
            <a:normAutofit/>
          </a:bodyPr>
          <a:lstStyle/>
          <a:p>
            <a:pPr lvl="0"/>
            <a:r>
              <a:rPr lang="en" dirty="0">
                <a:solidFill>
                  <a:srgbClr val="2A2A2A"/>
                </a:solidFill>
              </a:rPr>
              <a:t>An input device is a peripheral, component, or hardware equipment used to provide data and control signals to an information processing system such as a computer or information appliance.</a:t>
            </a:r>
          </a:p>
          <a:p>
            <a:pPr marL="0" indent="0">
              <a:buNone/>
            </a:pPr>
            <a:endParaRPr lang="en-US" dirty="0"/>
          </a:p>
        </p:txBody>
      </p:sp>
    </p:spTree>
    <p:extLst>
      <p:ext uri="{BB962C8B-B14F-4D97-AF65-F5344CB8AC3E}">
        <p14:creationId xmlns:p14="http://schemas.microsoft.com/office/powerpoint/2010/main" val="38726891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title"/>
          </p:nvPr>
        </p:nvSpPr>
        <p:spPr>
          <a:xfrm>
            <a:off x="457200" y="274637"/>
            <a:ext cx="8229600" cy="1143200"/>
          </a:xfrm>
          <a:prstGeom prst="rect">
            <a:avLst/>
          </a:prstGeom>
        </p:spPr>
        <p:txBody>
          <a:bodyPr lIns="91425" tIns="91425" rIns="91425" bIns="91425" anchor="b" anchorCtr="0">
            <a:noAutofit/>
          </a:bodyPr>
          <a:lstStyle/>
          <a:p>
            <a:pPr lvl="0" rtl="0">
              <a:spcBef>
                <a:spcPts val="0"/>
              </a:spcBef>
              <a:buNone/>
            </a:pPr>
            <a:r>
              <a:rPr lang="en" sz="2800"/>
              <a:t>Connecting the LED</a:t>
            </a:r>
          </a:p>
        </p:txBody>
      </p:sp>
      <p:pic>
        <p:nvPicPr>
          <p:cNvPr id="221" name="Shape 221"/>
          <p:cNvPicPr preferRelativeResize="0"/>
          <p:nvPr/>
        </p:nvPicPr>
        <p:blipFill>
          <a:blip r:embed="rId3">
            <a:alphaModFix/>
          </a:blip>
          <a:stretch>
            <a:fillRect/>
          </a:stretch>
        </p:blipFill>
        <p:spPr>
          <a:xfrm>
            <a:off x="1289550" y="1417834"/>
            <a:ext cx="6717313" cy="5440165"/>
          </a:xfrm>
          <a:prstGeom prst="rect">
            <a:avLst/>
          </a:prstGeom>
          <a:noFill/>
          <a:ln>
            <a:noFill/>
          </a:ln>
        </p:spPr>
      </p:pic>
    </p:spTree>
    <p:extLst>
      <p:ext uri="{BB962C8B-B14F-4D97-AF65-F5344CB8AC3E}">
        <p14:creationId xmlns:p14="http://schemas.microsoft.com/office/powerpoint/2010/main" val="2849993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p:nvPr/>
        </p:nvSpPr>
        <p:spPr>
          <a:xfrm>
            <a:off x="583300" y="5666333"/>
            <a:ext cx="2626500" cy="482400"/>
          </a:xfrm>
          <a:prstGeom prst="rect">
            <a:avLst/>
          </a:prstGeom>
          <a:noFill/>
          <a:ln w="762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27" name="Shape 227"/>
          <p:cNvPicPr preferRelativeResize="0"/>
          <p:nvPr/>
        </p:nvPicPr>
        <p:blipFill>
          <a:blip r:embed="rId3">
            <a:alphaModFix/>
          </a:blip>
          <a:stretch>
            <a:fillRect/>
          </a:stretch>
        </p:blipFill>
        <p:spPr>
          <a:xfrm>
            <a:off x="457201" y="1417834"/>
            <a:ext cx="5199727" cy="5440167"/>
          </a:xfrm>
          <a:prstGeom prst="rect">
            <a:avLst/>
          </a:prstGeom>
          <a:noFill/>
          <a:ln>
            <a:noFill/>
          </a:ln>
        </p:spPr>
      </p:pic>
      <p:sp>
        <p:nvSpPr>
          <p:cNvPr id="228" name="Shape 228"/>
          <p:cNvSpPr txBox="1">
            <a:spLocks noGrp="1"/>
          </p:cNvSpPr>
          <p:nvPr>
            <p:ph type="title"/>
          </p:nvPr>
        </p:nvSpPr>
        <p:spPr>
          <a:xfrm>
            <a:off x="457200" y="274637"/>
            <a:ext cx="8229600" cy="1143200"/>
          </a:xfrm>
          <a:prstGeom prst="rect">
            <a:avLst/>
          </a:prstGeom>
        </p:spPr>
        <p:txBody>
          <a:bodyPr lIns="91425" tIns="91425" rIns="91425" bIns="91425" anchor="b" anchorCtr="0">
            <a:noAutofit/>
          </a:bodyPr>
          <a:lstStyle/>
          <a:p>
            <a:pPr lvl="0" rtl="0">
              <a:spcBef>
                <a:spcPts val="0"/>
              </a:spcBef>
              <a:buNone/>
            </a:pPr>
            <a:r>
              <a:rPr lang="en" sz="2800"/>
              <a:t>Adding to the Code</a:t>
            </a:r>
          </a:p>
        </p:txBody>
      </p:sp>
      <p:sp>
        <p:nvSpPr>
          <p:cNvPr id="229" name="Shape 229"/>
          <p:cNvSpPr/>
          <p:nvPr/>
        </p:nvSpPr>
        <p:spPr>
          <a:xfrm>
            <a:off x="457201" y="1625800"/>
            <a:ext cx="1882499" cy="2836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0" name="Shape 230"/>
          <p:cNvSpPr/>
          <p:nvPr/>
        </p:nvSpPr>
        <p:spPr>
          <a:xfrm>
            <a:off x="583301" y="5515800"/>
            <a:ext cx="4134899" cy="2836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1" name="Shape 231"/>
          <p:cNvSpPr/>
          <p:nvPr/>
        </p:nvSpPr>
        <p:spPr>
          <a:xfrm>
            <a:off x="2250925" y="5976833"/>
            <a:ext cx="1094400" cy="2836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2020234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Shape 126" descr="1-8-15.jpg"/>
          <p:cNvPicPr preferRelativeResize="0"/>
          <p:nvPr/>
        </p:nvPicPr>
        <p:blipFill>
          <a:blip r:embed="rId3">
            <a:alphaModFix amt="32000"/>
          </a:blip>
          <a:stretch>
            <a:fillRect/>
          </a:stretch>
        </p:blipFill>
        <p:spPr>
          <a:xfrm>
            <a:off x="1" y="-1883213"/>
            <a:ext cx="9143999" cy="3483428"/>
          </a:xfrm>
          <a:prstGeom prst="rect">
            <a:avLst/>
          </a:prstGeom>
          <a:noFill/>
          <a:ln>
            <a:noFill/>
          </a:ln>
        </p:spPr>
      </p:pic>
      <p:sp>
        <p:nvSpPr>
          <p:cNvPr id="127" name="Shape 127"/>
          <p:cNvSpPr txBox="1">
            <a:spLocks noGrp="1"/>
          </p:cNvSpPr>
          <p:nvPr>
            <p:ph type="title"/>
          </p:nvPr>
        </p:nvSpPr>
        <p:spPr>
          <a:xfrm>
            <a:off x="457200" y="274637"/>
            <a:ext cx="8229600" cy="1143200"/>
          </a:xfrm>
          <a:prstGeom prst="rect">
            <a:avLst/>
          </a:prstGeom>
        </p:spPr>
        <p:txBody>
          <a:bodyPr lIns="91425" tIns="91425" rIns="91425" bIns="91425" anchor="b" anchorCtr="0">
            <a:noAutofit/>
          </a:bodyPr>
          <a:lstStyle/>
          <a:p>
            <a:pPr lvl="0" rtl="0">
              <a:lnSpc>
                <a:spcPct val="115000"/>
              </a:lnSpc>
              <a:spcBef>
                <a:spcPts val="0"/>
              </a:spcBef>
              <a:buClr>
                <a:schemeClr val="dk1"/>
              </a:buClr>
              <a:buSzPct val="30555"/>
              <a:buFont typeface="Arial"/>
              <a:buNone/>
            </a:pPr>
            <a:r>
              <a:rPr lang="en"/>
              <a:t>PWM out - PWM in</a:t>
            </a:r>
          </a:p>
        </p:txBody>
      </p:sp>
      <p:pic>
        <p:nvPicPr>
          <p:cNvPr id="128" name="Shape 128" descr="Image result for arduino"/>
          <p:cNvPicPr preferRelativeResize="0"/>
          <p:nvPr/>
        </p:nvPicPr>
        <p:blipFill>
          <a:blip r:embed="rId4">
            <a:alphaModFix/>
          </a:blip>
          <a:stretch>
            <a:fillRect/>
          </a:stretch>
        </p:blipFill>
        <p:spPr>
          <a:xfrm>
            <a:off x="162426" y="2209036"/>
            <a:ext cx="2533835" cy="3378433"/>
          </a:xfrm>
          <a:prstGeom prst="rect">
            <a:avLst/>
          </a:prstGeom>
          <a:noFill/>
          <a:ln>
            <a:noFill/>
          </a:ln>
        </p:spPr>
      </p:pic>
      <p:pic>
        <p:nvPicPr>
          <p:cNvPr id="129" name="Shape 129" descr="Image result for arduino"/>
          <p:cNvPicPr preferRelativeResize="0"/>
          <p:nvPr/>
        </p:nvPicPr>
        <p:blipFill>
          <a:blip r:embed="rId4">
            <a:alphaModFix/>
          </a:blip>
          <a:stretch>
            <a:fillRect/>
          </a:stretch>
        </p:blipFill>
        <p:spPr>
          <a:xfrm>
            <a:off x="3465077" y="2209036"/>
            <a:ext cx="2533835" cy="3378433"/>
          </a:xfrm>
          <a:prstGeom prst="rect">
            <a:avLst/>
          </a:prstGeom>
          <a:noFill/>
          <a:ln>
            <a:noFill/>
          </a:ln>
        </p:spPr>
      </p:pic>
      <p:cxnSp>
        <p:nvCxnSpPr>
          <p:cNvPr id="130" name="Shape 130"/>
          <p:cNvCxnSpPr/>
          <p:nvPr/>
        </p:nvCxnSpPr>
        <p:spPr>
          <a:xfrm>
            <a:off x="2843491" y="3898252"/>
            <a:ext cx="459299" cy="0"/>
          </a:xfrm>
          <a:prstGeom prst="straightConnector1">
            <a:avLst/>
          </a:prstGeom>
          <a:noFill/>
          <a:ln w="28575" cap="flat" cmpd="sng">
            <a:solidFill>
              <a:schemeClr val="dk2"/>
            </a:solidFill>
            <a:prstDash val="solid"/>
            <a:round/>
            <a:headEnd type="none" w="lg" len="lg"/>
            <a:tailEnd type="triangle" w="lg" len="lg"/>
          </a:ln>
        </p:spPr>
      </p:cxnSp>
      <p:sp>
        <p:nvSpPr>
          <p:cNvPr id="131" name="Shape 131"/>
          <p:cNvSpPr txBox="1"/>
          <p:nvPr/>
        </p:nvSpPr>
        <p:spPr>
          <a:xfrm>
            <a:off x="2412550" y="2799701"/>
            <a:ext cx="1321200" cy="707599"/>
          </a:xfrm>
          <a:prstGeom prst="rect">
            <a:avLst/>
          </a:prstGeom>
          <a:noFill/>
          <a:ln>
            <a:noFill/>
          </a:ln>
        </p:spPr>
        <p:txBody>
          <a:bodyPr lIns="91425" tIns="91425" rIns="91425" bIns="91425" anchor="t" anchorCtr="0">
            <a:noAutofit/>
          </a:bodyPr>
          <a:lstStyle/>
          <a:p>
            <a:pPr lvl="0" algn="ctr" rtl="0">
              <a:spcBef>
                <a:spcPts val="0"/>
              </a:spcBef>
              <a:buNone/>
            </a:pPr>
            <a:r>
              <a:rPr lang="en" b="1"/>
              <a:t>PWM</a:t>
            </a:r>
          </a:p>
        </p:txBody>
      </p:sp>
      <p:pic>
        <p:nvPicPr>
          <p:cNvPr id="132" name="Shape 132" descr="Image result for arduino serial monitor"/>
          <p:cNvPicPr preferRelativeResize="0"/>
          <p:nvPr/>
        </p:nvPicPr>
        <p:blipFill>
          <a:blip r:embed="rId5">
            <a:alphaModFix/>
          </a:blip>
          <a:stretch>
            <a:fillRect/>
          </a:stretch>
        </p:blipFill>
        <p:spPr>
          <a:xfrm>
            <a:off x="6767725" y="2799716"/>
            <a:ext cx="2171700" cy="2197099"/>
          </a:xfrm>
          <a:prstGeom prst="rect">
            <a:avLst/>
          </a:prstGeom>
          <a:noFill/>
          <a:ln>
            <a:noFill/>
          </a:ln>
        </p:spPr>
      </p:pic>
      <p:cxnSp>
        <p:nvCxnSpPr>
          <p:cNvPr id="133" name="Shape 133"/>
          <p:cNvCxnSpPr/>
          <p:nvPr/>
        </p:nvCxnSpPr>
        <p:spPr>
          <a:xfrm>
            <a:off x="6153653" y="3898235"/>
            <a:ext cx="459299" cy="0"/>
          </a:xfrm>
          <a:prstGeom prst="straightConnector1">
            <a:avLst/>
          </a:prstGeom>
          <a:noFill/>
          <a:ln w="28575" cap="flat" cmpd="sng">
            <a:solidFill>
              <a:schemeClr val="dk2"/>
            </a:solidFill>
            <a:prstDash val="solid"/>
            <a:round/>
            <a:headEnd type="none" w="lg" len="lg"/>
            <a:tailEnd type="triangle" w="lg" len="lg"/>
          </a:ln>
        </p:spPr>
      </p:cxnSp>
      <p:sp>
        <p:nvSpPr>
          <p:cNvPr id="134" name="Shape 134"/>
          <p:cNvSpPr txBox="1"/>
          <p:nvPr/>
        </p:nvSpPr>
        <p:spPr>
          <a:xfrm>
            <a:off x="5668575" y="2872967"/>
            <a:ext cx="1321200" cy="707599"/>
          </a:xfrm>
          <a:prstGeom prst="rect">
            <a:avLst/>
          </a:prstGeom>
          <a:noFill/>
          <a:ln>
            <a:noFill/>
          </a:ln>
        </p:spPr>
        <p:txBody>
          <a:bodyPr lIns="91425" tIns="91425" rIns="91425" bIns="91425" anchor="t" anchorCtr="0">
            <a:noAutofit/>
          </a:bodyPr>
          <a:lstStyle/>
          <a:p>
            <a:pPr lvl="0" algn="ctr" rtl="0">
              <a:spcBef>
                <a:spcPts val="0"/>
              </a:spcBef>
              <a:buNone/>
            </a:pPr>
            <a:r>
              <a:rPr lang="en" b="1"/>
              <a:t>Serial</a:t>
            </a:r>
          </a:p>
        </p:txBody>
      </p:sp>
    </p:spTree>
    <p:extLst>
      <p:ext uri="{BB962C8B-B14F-4D97-AF65-F5344CB8AC3E}">
        <p14:creationId xmlns:p14="http://schemas.microsoft.com/office/powerpoint/2010/main" val="1848667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descr="1-8-15.jpg"/>
          <p:cNvPicPr preferRelativeResize="0"/>
          <p:nvPr/>
        </p:nvPicPr>
        <p:blipFill>
          <a:blip r:embed="rId3">
            <a:alphaModFix amt="32000"/>
          </a:blip>
          <a:stretch>
            <a:fillRect/>
          </a:stretch>
        </p:blipFill>
        <p:spPr>
          <a:xfrm>
            <a:off x="1" y="-1883213"/>
            <a:ext cx="9143999" cy="3483428"/>
          </a:xfrm>
          <a:prstGeom prst="rect">
            <a:avLst/>
          </a:prstGeom>
          <a:noFill/>
          <a:ln>
            <a:noFill/>
          </a:ln>
        </p:spPr>
      </p:pic>
      <p:sp>
        <p:nvSpPr>
          <p:cNvPr id="140" name="Shape 140"/>
          <p:cNvSpPr txBox="1">
            <a:spLocks noGrp="1"/>
          </p:cNvSpPr>
          <p:nvPr>
            <p:ph type="title"/>
          </p:nvPr>
        </p:nvSpPr>
        <p:spPr>
          <a:xfrm>
            <a:off x="457200" y="274637"/>
            <a:ext cx="8229600" cy="1143200"/>
          </a:xfrm>
          <a:prstGeom prst="rect">
            <a:avLst/>
          </a:prstGeom>
        </p:spPr>
        <p:txBody>
          <a:bodyPr lIns="91425" tIns="91425" rIns="91425" bIns="91425" anchor="b" anchorCtr="0">
            <a:noAutofit/>
          </a:bodyPr>
          <a:lstStyle/>
          <a:p>
            <a:pPr lvl="0" rtl="0">
              <a:lnSpc>
                <a:spcPct val="115000"/>
              </a:lnSpc>
              <a:spcBef>
                <a:spcPts val="0"/>
              </a:spcBef>
              <a:buClr>
                <a:schemeClr val="dk1"/>
              </a:buClr>
              <a:buSzPct val="30555"/>
              <a:buFont typeface="Arial"/>
              <a:buNone/>
            </a:pPr>
            <a:r>
              <a:rPr lang="en"/>
              <a:t>PWM - pulseIn()</a:t>
            </a:r>
          </a:p>
        </p:txBody>
      </p:sp>
      <p:sp>
        <p:nvSpPr>
          <p:cNvPr id="141" name="Shape 141"/>
          <p:cNvSpPr txBox="1">
            <a:spLocks noGrp="1"/>
          </p:cNvSpPr>
          <p:nvPr>
            <p:ph type="body" idx="1"/>
          </p:nvPr>
        </p:nvSpPr>
        <p:spPr>
          <a:xfrm>
            <a:off x="457200" y="1600200"/>
            <a:ext cx="8229600" cy="1143200"/>
          </a:xfrm>
          <a:prstGeom prst="rect">
            <a:avLst/>
          </a:prstGeom>
        </p:spPr>
        <p:txBody>
          <a:bodyPr lIns="91425" tIns="91425" rIns="91425" bIns="91425" anchor="t" anchorCtr="0">
            <a:noAutofit/>
          </a:bodyPr>
          <a:lstStyle/>
          <a:p>
            <a:pPr lvl="0" rtl="0">
              <a:lnSpc>
                <a:spcPct val="115000"/>
              </a:lnSpc>
              <a:spcBef>
                <a:spcPts val="0"/>
              </a:spcBef>
              <a:buClr>
                <a:schemeClr val="dk1"/>
              </a:buClr>
              <a:buSzPct val="91666"/>
              <a:buFont typeface="Arial"/>
              <a:buNone/>
            </a:pPr>
            <a:r>
              <a:rPr lang="en" sz="1200">
                <a:solidFill>
                  <a:srgbClr val="4C4C4C"/>
                </a:solidFill>
                <a:highlight>
                  <a:srgbClr val="FFFFFF"/>
                </a:highlight>
              </a:rPr>
              <a:t>The pulseIn() waits for the pin to go HIGH, starts timing, then waits for the pin to go LOW and stops timing. Returns the length of the pulse in microseconds.</a:t>
            </a:r>
          </a:p>
          <a:p>
            <a:pPr lvl="0" rtl="0">
              <a:lnSpc>
                <a:spcPct val="115000"/>
              </a:lnSpc>
              <a:spcBef>
                <a:spcPts val="0"/>
              </a:spcBef>
              <a:buClr>
                <a:schemeClr val="dk1"/>
              </a:buClr>
              <a:buSzPct val="91666"/>
              <a:buFont typeface="Arial"/>
              <a:buNone/>
            </a:pPr>
            <a:endParaRPr sz="1200">
              <a:solidFill>
                <a:srgbClr val="4C4C4C"/>
              </a:solidFill>
              <a:highlight>
                <a:srgbClr val="FFFFFF"/>
              </a:highlight>
            </a:endParaRPr>
          </a:p>
        </p:txBody>
      </p:sp>
      <p:sp>
        <p:nvSpPr>
          <p:cNvPr id="142" name="Shape 142"/>
          <p:cNvSpPr txBox="1">
            <a:spLocks noGrp="1"/>
          </p:cNvSpPr>
          <p:nvPr>
            <p:ph type="body" idx="1"/>
          </p:nvPr>
        </p:nvSpPr>
        <p:spPr>
          <a:xfrm>
            <a:off x="506350" y="2743401"/>
            <a:ext cx="3532800" cy="3939599"/>
          </a:xfrm>
          <a:prstGeom prst="rect">
            <a:avLst/>
          </a:prstGeom>
        </p:spPr>
        <p:txBody>
          <a:bodyPr lIns="91425" tIns="91425" rIns="91425" bIns="91425" anchor="t" anchorCtr="0">
            <a:noAutofit/>
          </a:bodyPr>
          <a:lstStyle/>
          <a:p>
            <a:pPr lvl="0" rtl="0">
              <a:lnSpc>
                <a:spcPct val="110000"/>
              </a:lnSpc>
              <a:spcBef>
                <a:spcPts val="0"/>
              </a:spcBef>
              <a:buClr>
                <a:schemeClr val="dk1"/>
              </a:buClr>
              <a:buSzPct val="91666"/>
              <a:buFont typeface="Arial"/>
              <a:buNone/>
            </a:pPr>
            <a:r>
              <a:rPr lang="en" sz="1200" b="1">
                <a:solidFill>
                  <a:srgbClr val="4C4C4C"/>
                </a:solidFill>
                <a:highlight>
                  <a:srgbClr val="FFFFFF"/>
                </a:highlight>
                <a:latin typeface="Consolas"/>
                <a:ea typeface="Consolas"/>
                <a:cs typeface="Consolas"/>
                <a:sym typeface="Consolas"/>
              </a:rPr>
              <a:t>byte PWM_PIN = 3;</a:t>
            </a:r>
          </a:p>
          <a:p>
            <a:pPr lvl="0" rtl="0">
              <a:lnSpc>
                <a:spcPct val="110000"/>
              </a:lnSpc>
              <a:spcBef>
                <a:spcPts val="0"/>
              </a:spcBef>
              <a:buClr>
                <a:schemeClr val="dk1"/>
              </a:buClr>
              <a:buSzPct val="91666"/>
              <a:buFont typeface="Arial"/>
              <a:buNone/>
            </a:pPr>
            <a:r>
              <a:rPr lang="en" sz="1200" b="1">
                <a:solidFill>
                  <a:srgbClr val="4C4C4C"/>
                </a:solidFill>
                <a:highlight>
                  <a:srgbClr val="FFFFFF"/>
                </a:highlight>
                <a:latin typeface="Consolas"/>
                <a:ea typeface="Consolas"/>
                <a:cs typeface="Consolas"/>
                <a:sym typeface="Consolas"/>
              </a:rPr>
              <a:t> </a:t>
            </a:r>
          </a:p>
          <a:p>
            <a:pPr lvl="0" rtl="0">
              <a:lnSpc>
                <a:spcPct val="110000"/>
              </a:lnSpc>
              <a:spcBef>
                <a:spcPts val="0"/>
              </a:spcBef>
              <a:buClr>
                <a:schemeClr val="dk1"/>
              </a:buClr>
              <a:buSzPct val="91666"/>
              <a:buFont typeface="Arial"/>
              <a:buNone/>
            </a:pPr>
            <a:r>
              <a:rPr lang="en" sz="1200" b="1">
                <a:solidFill>
                  <a:srgbClr val="4C4C4C"/>
                </a:solidFill>
                <a:highlight>
                  <a:srgbClr val="FFFFFF"/>
                </a:highlight>
                <a:latin typeface="Consolas"/>
                <a:ea typeface="Consolas"/>
                <a:cs typeface="Consolas"/>
                <a:sym typeface="Consolas"/>
              </a:rPr>
              <a:t>int pwm_value;</a:t>
            </a:r>
          </a:p>
          <a:p>
            <a:pPr lvl="0" rtl="0">
              <a:lnSpc>
                <a:spcPct val="110000"/>
              </a:lnSpc>
              <a:spcBef>
                <a:spcPts val="0"/>
              </a:spcBef>
              <a:buClr>
                <a:schemeClr val="dk1"/>
              </a:buClr>
              <a:buSzPct val="91666"/>
              <a:buFont typeface="Arial"/>
              <a:buNone/>
            </a:pPr>
            <a:r>
              <a:rPr lang="en" sz="1200" b="1">
                <a:solidFill>
                  <a:srgbClr val="4C4C4C"/>
                </a:solidFill>
                <a:highlight>
                  <a:srgbClr val="FFFFFF"/>
                </a:highlight>
                <a:latin typeface="Consolas"/>
                <a:ea typeface="Consolas"/>
                <a:cs typeface="Consolas"/>
                <a:sym typeface="Consolas"/>
              </a:rPr>
              <a:t> </a:t>
            </a:r>
          </a:p>
          <a:p>
            <a:pPr lvl="0" rtl="0">
              <a:lnSpc>
                <a:spcPct val="110000"/>
              </a:lnSpc>
              <a:spcBef>
                <a:spcPts val="0"/>
              </a:spcBef>
              <a:buClr>
                <a:schemeClr val="dk1"/>
              </a:buClr>
              <a:buSzPct val="91666"/>
              <a:buFont typeface="Arial"/>
              <a:buNone/>
            </a:pPr>
            <a:r>
              <a:rPr lang="en" sz="1200" b="1">
                <a:solidFill>
                  <a:srgbClr val="4C4C4C"/>
                </a:solidFill>
                <a:highlight>
                  <a:srgbClr val="FFFFFF"/>
                </a:highlight>
                <a:latin typeface="Consolas"/>
                <a:ea typeface="Consolas"/>
                <a:cs typeface="Consolas"/>
                <a:sym typeface="Consolas"/>
              </a:rPr>
              <a:t>void setup() {</a:t>
            </a:r>
          </a:p>
          <a:p>
            <a:pPr lvl="0" rtl="0">
              <a:lnSpc>
                <a:spcPct val="110000"/>
              </a:lnSpc>
              <a:spcBef>
                <a:spcPts val="0"/>
              </a:spcBef>
              <a:buClr>
                <a:schemeClr val="dk1"/>
              </a:buClr>
              <a:buSzPct val="91666"/>
              <a:buFont typeface="Arial"/>
              <a:buNone/>
            </a:pPr>
            <a:r>
              <a:rPr lang="en" sz="1200" b="1">
                <a:solidFill>
                  <a:srgbClr val="4C4C4C"/>
                </a:solidFill>
                <a:highlight>
                  <a:srgbClr val="FFFFFF"/>
                </a:highlight>
                <a:latin typeface="Consolas"/>
                <a:ea typeface="Consolas"/>
                <a:cs typeface="Consolas"/>
                <a:sym typeface="Consolas"/>
              </a:rPr>
              <a:t>  pinMode(PWM_PIN, INPUT);</a:t>
            </a:r>
          </a:p>
          <a:p>
            <a:pPr lvl="0" rtl="0">
              <a:lnSpc>
                <a:spcPct val="110000"/>
              </a:lnSpc>
              <a:spcBef>
                <a:spcPts val="0"/>
              </a:spcBef>
              <a:buClr>
                <a:schemeClr val="dk1"/>
              </a:buClr>
              <a:buSzPct val="91666"/>
              <a:buFont typeface="Arial"/>
              <a:buNone/>
            </a:pPr>
            <a:r>
              <a:rPr lang="en" sz="1200" b="1">
                <a:solidFill>
                  <a:srgbClr val="4C4C4C"/>
                </a:solidFill>
                <a:highlight>
                  <a:srgbClr val="FFFFFF"/>
                </a:highlight>
                <a:latin typeface="Consolas"/>
                <a:ea typeface="Consolas"/>
                <a:cs typeface="Consolas"/>
                <a:sym typeface="Consolas"/>
              </a:rPr>
              <a:t>  Serial.begin(115200);</a:t>
            </a:r>
          </a:p>
          <a:p>
            <a:pPr lvl="0" rtl="0">
              <a:lnSpc>
                <a:spcPct val="110000"/>
              </a:lnSpc>
              <a:spcBef>
                <a:spcPts val="0"/>
              </a:spcBef>
              <a:buClr>
                <a:schemeClr val="dk1"/>
              </a:buClr>
              <a:buSzPct val="91666"/>
              <a:buFont typeface="Arial"/>
              <a:buNone/>
            </a:pPr>
            <a:r>
              <a:rPr lang="en" sz="1200" b="1">
                <a:solidFill>
                  <a:srgbClr val="4C4C4C"/>
                </a:solidFill>
                <a:highlight>
                  <a:srgbClr val="FFFFFF"/>
                </a:highlight>
                <a:latin typeface="Consolas"/>
                <a:ea typeface="Consolas"/>
                <a:cs typeface="Consolas"/>
                <a:sym typeface="Consolas"/>
              </a:rPr>
              <a:t>}</a:t>
            </a:r>
          </a:p>
          <a:p>
            <a:pPr lvl="0" rtl="0">
              <a:lnSpc>
                <a:spcPct val="110000"/>
              </a:lnSpc>
              <a:spcBef>
                <a:spcPts val="0"/>
              </a:spcBef>
              <a:buClr>
                <a:schemeClr val="dk1"/>
              </a:buClr>
              <a:buSzPct val="91666"/>
              <a:buFont typeface="Arial"/>
              <a:buNone/>
            </a:pPr>
            <a:r>
              <a:rPr lang="en" sz="1200" b="1">
                <a:solidFill>
                  <a:srgbClr val="4C4C4C"/>
                </a:solidFill>
                <a:highlight>
                  <a:srgbClr val="FFFFFF"/>
                </a:highlight>
                <a:latin typeface="Consolas"/>
                <a:ea typeface="Consolas"/>
                <a:cs typeface="Consolas"/>
                <a:sym typeface="Consolas"/>
              </a:rPr>
              <a:t> </a:t>
            </a:r>
          </a:p>
          <a:p>
            <a:pPr lvl="0" rtl="0">
              <a:lnSpc>
                <a:spcPct val="110000"/>
              </a:lnSpc>
              <a:spcBef>
                <a:spcPts val="0"/>
              </a:spcBef>
              <a:buClr>
                <a:schemeClr val="dk1"/>
              </a:buClr>
              <a:buSzPct val="91666"/>
              <a:buFont typeface="Arial"/>
              <a:buNone/>
            </a:pPr>
            <a:r>
              <a:rPr lang="en" sz="1200" b="1">
                <a:solidFill>
                  <a:srgbClr val="4C4C4C"/>
                </a:solidFill>
                <a:highlight>
                  <a:srgbClr val="FFFFFF"/>
                </a:highlight>
                <a:latin typeface="Consolas"/>
                <a:ea typeface="Consolas"/>
                <a:cs typeface="Consolas"/>
                <a:sym typeface="Consolas"/>
              </a:rPr>
              <a:t>void loop() {</a:t>
            </a:r>
          </a:p>
          <a:p>
            <a:pPr lvl="0" rtl="0">
              <a:lnSpc>
                <a:spcPct val="110000"/>
              </a:lnSpc>
              <a:spcBef>
                <a:spcPts val="0"/>
              </a:spcBef>
              <a:buClr>
                <a:schemeClr val="dk1"/>
              </a:buClr>
              <a:buSzPct val="91666"/>
              <a:buFont typeface="Arial"/>
              <a:buNone/>
            </a:pPr>
            <a:r>
              <a:rPr lang="en" sz="1200" b="1">
                <a:solidFill>
                  <a:srgbClr val="4C4C4C"/>
                </a:solidFill>
                <a:highlight>
                  <a:srgbClr val="FFFFFF"/>
                </a:highlight>
                <a:latin typeface="Consolas"/>
                <a:ea typeface="Consolas"/>
                <a:cs typeface="Consolas"/>
                <a:sym typeface="Consolas"/>
              </a:rPr>
              <a:t>  pwm_value = pulseIn(PWM_PIN, HIGH);</a:t>
            </a:r>
          </a:p>
          <a:p>
            <a:pPr lvl="0" rtl="0">
              <a:lnSpc>
                <a:spcPct val="110000"/>
              </a:lnSpc>
              <a:spcBef>
                <a:spcPts val="0"/>
              </a:spcBef>
              <a:buClr>
                <a:schemeClr val="dk1"/>
              </a:buClr>
              <a:buSzPct val="91666"/>
              <a:buFont typeface="Arial"/>
              <a:buNone/>
            </a:pPr>
            <a:r>
              <a:rPr lang="en" sz="1200" b="1">
                <a:solidFill>
                  <a:srgbClr val="4C4C4C"/>
                </a:solidFill>
                <a:highlight>
                  <a:srgbClr val="FFFFFF"/>
                </a:highlight>
                <a:latin typeface="Consolas"/>
                <a:ea typeface="Consolas"/>
                <a:cs typeface="Consolas"/>
                <a:sym typeface="Consolas"/>
              </a:rPr>
              <a:t>  Serial.println(pwm_value);</a:t>
            </a:r>
          </a:p>
          <a:p>
            <a:pPr lvl="0" rtl="0">
              <a:lnSpc>
                <a:spcPct val="110000"/>
              </a:lnSpc>
              <a:spcBef>
                <a:spcPts val="0"/>
              </a:spcBef>
              <a:buClr>
                <a:schemeClr val="dk1"/>
              </a:buClr>
              <a:buSzPct val="91666"/>
              <a:buFont typeface="Arial"/>
              <a:buNone/>
            </a:pPr>
            <a:r>
              <a:rPr lang="en" sz="1200" b="1">
                <a:solidFill>
                  <a:srgbClr val="4C4C4C"/>
                </a:solidFill>
                <a:highlight>
                  <a:srgbClr val="FFFFFF"/>
                </a:highlight>
                <a:latin typeface="Consolas"/>
                <a:ea typeface="Consolas"/>
                <a:cs typeface="Consolas"/>
                <a:sym typeface="Consolas"/>
              </a:rPr>
              <a:t>}</a:t>
            </a:r>
          </a:p>
          <a:p>
            <a:pPr lvl="0" rtl="0">
              <a:lnSpc>
                <a:spcPct val="115000"/>
              </a:lnSpc>
              <a:spcBef>
                <a:spcPts val="0"/>
              </a:spcBef>
              <a:buClr>
                <a:schemeClr val="dk1"/>
              </a:buClr>
              <a:buSzPct val="91666"/>
              <a:buFont typeface="Arial"/>
              <a:buNone/>
            </a:pPr>
            <a:endParaRPr sz="1200" b="1">
              <a:solidFill>
                <a:srgbClr val="4C4C4C"/>
              </a:solidFill>
              <a:highlight>
                <a:srgbClr val="FFFFFF"/>
              </a:highlight>
            </a:endParaRPr>
          </a:p>
          <a:p>
            <a:pPr lvl="0" rtl="0">
              <a:lnSpc>
                <a:spcPct val="115000"/>
              </a:lnSpc>
              <a:spcBef>
                <a:spcPts val="0"/>
              </a:spcBef>
              <a:buClr>
                <a:schemeClr val="dk1"/>
              </a:buClr>
              <a:buSzPct val="91666"/>
              <a:buFont typeface="Arial"/>
              <a:buNone/>
            </a:pPr>
            <a:endParaRPr sz="1200" b="1">
              <a:solidFill>
                <a:srgbClr val="4C4C4C"/>
              </a:solidFill>
              <a:highlight>
                <a:srgbClr val="FFFFFF"/>
              </a:highlight>
              <a:latin typeface="Consolas"/>
              <a:ea typeface="Consolas"/>
              <a:cs typeface="Consolas"/>
              <a:sym typeface="Consolas"/>
            </a:endParaRPr>
          </a:p>
        </p:txBody>
      </p:sp>
      <p:sp>
        <p:nvSpPr>
          <p:cNvPr id="143" name="Shape 143"/>
          <p:cNvSpPr txBox="1">
            <a:spLocks noGrp="1"/>
          </p:cNvSpPr>
          <p:nvPr>
            <p:ph type="body" idx="1"/>
          </p:nvPr>
        </p:nvSpPr>
        <p:spPr>
          <a:xfrm>
            <a:off x="4849350" y="2743401"/>
            <a:ext cx="3532800" cy="3939599"/>
          </a:xfrm>
          <a:prstGeom prst="rect">
            <a:avLst/>
          </a:prstGeom>
        </p:spPr>
        <p:txBody>
          <a:bodyPr lIns="91425" tIns="91425" rIns="91425" bIns="91425" anchor="t" anchorCtr="0">
            <a:noAutofit/>
          </a:bodyPr>
          <a:lstStyle/>
          <a:p>
            <a:pPr lvl="0" rtl="0">
              <a:lnSpc>
                <a:spcPct val="115000"/>
              </a:lnSpc>
              <a:spcBef>
                <a:spcPts val="0"/>
              </a:spcBef>
              <a:buClr>
                <a:schemeClr val="dk1"/>
              </a:buClr>
              <a:buSzPct val="91666"/>
              <a:buFont typeface="Arial"/>
              <a:buNone/>
            </a:pPr>
            <a:r>
              <a:rPr lang="en" sz="1200" b="1">
                <a:solidFill>
                  <a:srgbClr val="4C4C4C"/>
                </a:solidFill>
                <a:highlight>
                  <a:srgbClr val="FFFFFF"/>
                </a:highlight>
                <a:latin typeface="Consolas"/>
                <a:ea typeface="Consolas"/>
                <a:cs typeface="Consolas"/>
                <a:sym typeface="Consolas"/>
              </a:rPr>
              <a:t>void setup() {</a:t>
            </a:r>
          </a:p>
          <a:p>
            <a:pPr lvl="0" rtl="0">
              <a:lnSpc>
                <a:spcPct val="115000"/>
              </a:lnSpc>
              <a:spcBef>
                <a:spcPts val="0"/>
              </a:spcBef>
              <a:buClr>
                <a:schemeClr val="dk1"/>
              </a:buClr>
              <a:buSzPct val="91666"/>
              <a:buFont typeface="Arial"/>
              <a:buNone/>
            </a:pPr>
            <a:r>
              <a:rPr lang="en" sz="1200" b="1">
                <a:solidFill>
                  <a:srgbClr val="4C4C4C"/>
                </a:solidFill>
                <a:highlight>
                  <a:srgbClr val="FFFFFF"/>
                </a:highlight>
                <a:latin typeface="Consolas"/>
                <a:ea typeface="Consolas"/>
                <a:cs typeface="Consolas"/>
                <a:sym typeface="Consolas"/>
              </a:rPr>
              <a:t>  pinMode(3,OUTPUT);</a:t>
            </a:r>
          </a:p>
          <a:p>
            <a:pPr lvl="0" rtl="0">
              <a:lnSpc>
                <a:spcPct val="115000"/>
              </a:lnSpc>
              <a:spcBef>
                <a:spcPts val="0"/>
              </a:spcBef>
              <a:buClr>
                <a:schemeClr val="dk1"/>
              </a:buClr>
              <a:buSzPct val="91666"/>
              <a:buFont typeface="Arial"/>
              <a:buNone/>
            </a:pPr>
            <a:r>
              <a:rPr lang="en" sz="1200" b="1">
                <a:solidFill>
                  <a:srgbClr val="4C4C4C"/>
                </a:solidFill>
                <a:highlight>
                  <a:srgbClr val="FFFFFF"/>
                </a:highlight>
                <a:latin typeface="Consolas"/>
                <a:ea typeface="Consolas"/>
                <a:cs typeface="Consolas"/>
                <a:sym typeface="Consolas"/>
              </a:rPr>
              <a:t>}</a:t>
            </a:r>
          </a:p>
          <a:p>
            <a:pPr lvl="0" rtl="0">
              <a:lnSpc>
                <a:spcPct val="115000"/>
              </a:lnSpc>
              <a:spcBef>
                <a:spcPts val="0"/>
              </a:spcBef>
              <a:buClr>
                <a:schemeClr val="dk1"/>
              </a:buClr>
              <a:buSzPct val="91666"/>
              <a:buFont typeface="Arial"/>
              <a:buNone/>
            </a:pPr>
            <a:endParaRPr sz="1200" b="1">
              <a:solidFill>
                <a:srgbClr val="4C4C4C"/>
              </a:solidFill>
              <a:highlight>
                <a:srgbClr val="FFFFFF"/>
              </a:highlight>
              <a:latin typeface="Consolas"/>
              <a:ea typeface="Consolas"/>
              <a:cs typeface="Consolas"/>
              <a:sym typeface="Consolas"/>
            </a:endParaRPr>
          </a:p>
          <a:p>
            <a:pPr lvl="0" rtl="0">
              <a:lnSpc>
                <a:spcPct val="115000"/>
              </a:lnSpc>
              <a:spcBef>
                <a:spcPts val="0"/>
              </a:spcBef>
              <a:buClr>
                <a:schemeClr val="dk1"/>
              </a:buClr>
              <a:buSzPct val="91666"/>
              <a:buFont typeface="Arial"/>
              <a:buNone/>
            </a:pPr>
            <a:r>
              <a:rPr lang="en" sz="1200" b="1">
                <a:solidFill>
                  <a:srgbClr val="4C4C4C"/>
                </a:solidFill>
                <a:highlight>
                  <a:srgbClr val="FFFFFF"/>
                </a:highlight>
                <a:latin typeface="Consolas"/>
                <a:ea typeface="Consolas"/>
                <a:cs typeface="Consolas"/>
                <a:sym typeface="Consolas"/>
              </a:rPr>
              <a:t>void loop() {</a:t>
            </a:r>
          </a:p>
          <a:p>
            <a:pPr lvl="0" rtl="0">
              <a:lnSpc>
                <a:spcPct val="115000"/>
              </a:lnSpc>
              <a:spcBef>
                <a:spcPts val="0"/>
              </a:spcBef>
              <a:buClr>
                <a:schemeClr val="dk1"/>
              </a:buClr>
              <a:buSzPct val="91666"/>
              <a:buFont typeface="Arial"/>
              <a:buNone/>
            </a:pPr>
            <a:r>
              <a:rPr lang="en" sz="1200" b="1">
                <a:solidFill>
                  <a:srgbClr val="4C4C4C"/>
                </a:solidFill>
                <a:highlight>
                  <a:srgbClr val="FFFFFF"/>
                </a:highlight>
                <a:latin typeface="Consolas"/>
                <a:ea typeface="Consolas"/>
                <a:cs typeface="Consolas"/>
                <a:sym typeface="Consolas"/>
              </a:rPr>
              <a:t>  analogWrite(3,1000);</a:t>
            </a:r>
          </a:p>
          <a:p>
            <a:pPr lvl="0" rtl="0">
              <a:lnSpc>
                <a:spcPct val="115000"/>
              </a:lnSpc>
              <a:spcBef>
                <a:spcPts val="0"/>
              </a:spcBef>
              <a:buClr>
                <a:schemeClr val="dk1"/>
              </a:buClr>
              <a:buSzPct val="91666"/>
              <a:buFont typeface="Arial"/>
              <a:buNone/>
            </a:pPr>
            <a:r>
              <a:rPr lang="en" sz="1200" b="1">
                <a:solidFill>
                  <a:srgbClr val="4C4C4C"/>
                </a:solidFill>
                <a:highlight>
                  <a:srgbClr val="FFFFFF"/>
                </a:highlight>
                <a:latin typeface="Consolas"/>
                <a:ea typeface="Consolas"/>
                <a:cs typeface="Consolas"/>
                <a:sym typeface="Consolas"/>
              </a:rPr>
              <a:t>  delay (3000);</a:t>
            </a:r>
          </a:p>
          <a:p>
            <a:pPr lvl="0" rtl="0">
              <a:lnSpc>
                <a:spcPct val="115000"/>
              </a:lnSpc>
              <a:spcBef>
                <a:spcPts val="0"/>
              </a:spcBef>
              <a:buClr>
                <a:schemeClr val="dk1"/>
              </a:buClr>
              <a:buSzPct val="91666"/>
              <a:buFont typeface="Arial"/>
              <a:buNone/>
            </a:pPr>
            <a:r>
              <a:rPr lang="en" sz="1200" b="1">
                <a:solidFill>
                  <a:srgbClr val="4C4C4C"/>
                </a:solidFill>
                <a:highlight>
                  <a:srgbClr val="FFFFFF"/>
                </a:highlight>
                <a:latin typeface="Consolas"/>
                <a:ea typeface="Consolas"/>
                <a:cs typeface="Consolas"/>
                <a:sym typeface="Consolas"/>
              </a:rPr>
              <a:t>  analogWrite(3,2000);</a:t>
            </a:r>
          </a:p>
          <a:p>
            <a:pPr lvl="0" rtl="0">
              <a:lnSpc>
                <a:spcPct val="115000"/>
              </a:lnSpc>
              <a:spcBef>
                <a:spcPts val="0"/>
              </a:spcBef>
              <a:buClr>
                <a:schemeClr val="dk1"/>
              </a:buClr>
              <a:buSzPct val="91666"/>
              <a:buFont typeface="Arial"/>
              <a:buNone/>
            </a:pPr>
            <a:r>
              <a:rPr lang="en" sz="1200" b="1">
                <a:solidFill>
                  <a:srgbClr val="4C4C4C"/>
                </a:solidFill>
                <a:highlight>
                  <a:srgbClr val="FFFFFF"/>
                </a:highlight>
                <a:latin typeface="Consolas"/>
                <a:ea typeface="Consolas"/>
                <a:cs typeface="Consolas"/>
                <a:sym typeface="Consolas"/>
              </a:rPr>
              <a:t>  delay (3000);</a:t>
            </a:r>
          </a:p>
          <a:p>
            <a:pPr lvl="0" rtl="0">
              <a:lnSpc>
                <a:spcPct val="115000"/>
              </a:lnSpc>
              <a:spcBef>
                <a:spcPts val="0"/>
              </a:spcBef>
              <a:buClr>
                <a:schemeClr val="dk1"/>
              </a:buClr>
              <a:buSzPct val="91666"/>
              <a:buFont typeface="Arial"/>
              <a:buNone/>
            </a:pPr>
            <a:r>
              <a:rPr lang="en" sz="1200" b="1">
                <a:solidFill>
                  <a:srgbClr val="4C4C4C"/>
                </a:solidFill>
                <a:highlight>
                  <a:srgbClr val="FFFFFF"/>
                </a:highlight>
                <a:latin typeface="Consolas"/>
                <a:ea typeface="Consolas"/>
                <a:cs typeface="Consolas"/>
                <a:sym typeface="Consolas"/>
              </a:rPr>
              <a:t>  analogWrite(3,3000);</a:t>
            </a:r>
          </a:p>
          <a:p>
            <a:pPr lvl="0" rtl="0">
              <a:lnSpc>
                <a:spcPct val="115000"/>
              </a:lnSpc>
              <a:spcBef>
                <a:spcPts val="0"/>
              </a:spcBef>
              <a:buClr>
                <a:schemeClr val="dk1"/>
              </a:buClr>
              <a:buSzPct val="91666"/>
              <a:buFont typeface="Arial"/>
              <a:buNone/>
            </a:pPr>
            <a:r>
              <a:rPr lang="en" sz="1200" b="1">
                <a:solidFill>
                  <a:srgbClr val="4C4C4C"/>
                </a:solidFill>
                <a:highlight>
                  <a:srgbClr val="FFFFFF"/>
                </a:highlight>
                <a:latin typeface="Consolas"/>
                <a:ea typeface="Consolas"/>
                <a:cs typeface="Consolas"/>
                <a:sym typeface="Consolas"/>
              </a:rPr>
              <a:t>  delay (3000);</a:t>
            </a:r>
          </a:p>
          <a:p>
            <a:pPr lvl="0" rtl="0">
              <a:lnSpc>
                <a:spcPct val="115000"/>
              </a:lnSpc>
              <a:spcBef>
                <a:spcPts val="0"/>
              </a:spcBef>
              <a:buClr>
                <a:schemeClr val="dk1"/>
              </a:buClr>
              <a:buSzPct val="91666"/>
              <a:buFont typeface="Arial"/>
              <a:buNone/>
            </a:pPr>
            <a:r>
              <a:rPr lang="en" sz="1200" b="1">
                <a:solidFill>
                  <a:srgbClr val="4C4C4C"/>
                </a:solidFill>
                <a:highlight>
                  <a:srgbClr val="FFFFFF"/>
                </a:highlight>
                <a:latin typeface="Consolas"/>
                <a:ea typeface="Consolas"/>
                <a:cs typeface="Consolas"/>
                <a:sym typeface="Consolas"/>
              </a:rPr>
              <a:t>  analogWrite(3,4000);</a:t>
            </a:r>
          </a:p>
          <a:p>
            <a:pPr lvl="0" rtl="0">
              <a:lnSpc>
                <a:spcPct val="115000"/>
              </a:lnSpc>
              <a:spcBef>
                <a:spcPts val="0"/>
              </a:spcBef>
              <a:buClr>
                <a:schemeClr val="dk1"/>
              </a:buClr>
              <a:buSzPct val="91666"/>
              <a:buFont typeface="Arial"/>
              <a:buNone/>
            </a:pPr>
            <a:r>
              <a:rPr lang="en" sz="1200" b="1">
                <a:solidFill>
                  <a:srgbClr val="4C4C4C"/>
                </a:solidFill>
                <a:highlight>
                  <a:srgbClr val="FFFFFF"/>
                </a:highlight>
                <a:latin typeface="Consolas"/>
                <a:ea typeface="Consolas"/>
                <a:cs typeface="Consolas"/>
                <a:sym typeface="Consolas"/>
              </a:rPr>
              <a:t>  delay (3000);</a:t>
            </a:r>
          </a:p>
          <a:p>
            <a:pPr lvl="0" rtl="0">
              <a:lnSpc>
                <a:spcPct val="115000"/>
              </a:lnSpc>
              <a:spcBef>
                <a:spcPts val="0"/>
              </a:spcBef>
              <a:buClr>
                <a:schemeClr val="dk1"/>
              </a:buClr>
              <a:buSzPct val="91666"/>
              <a:buFont typeface="Arial"/>
              <a:buNone/>
            </a:pPr>
            <a:r>
              <a:rPr lang="en" sz="1200" b="1">
                <a:solidFill>
                  <a:srgbClr val="4C4C4C"/>
                </a:solidFill>
                <a:highlight>
                  <a:srgbClr val="FFFFFF"/>
                </a:highlight>
                <a:latin typeface="Consolas"/>
                <a:ea typeface="Consolas"/>
                <a:cs typeface="Consolas"/>
                <a:sym typeface="Consolas"/>
              </a:rPr>
              <a:t>}</a:t>
            </a:r>
          </a:p>
          <a:p>
            <a:pPr lvl="0" rtl="0">
              <a:lnSpc>
                <a:spcPct val="115000"/>
              </a:lnSpc>
              <a:spcBef>
                <a:spcPts val="0"/>
              </a:spcBef>
              <a:buClr>
                <a:schemeClr val="dk1"/>
              </a:buClr>
              <a:buSzPct val="91666"/>
              <a:buFont typeface="Arial"/>
              <a:buNone/>
            </a:pPr>
            <a:endParaRPr sz="1200" b="1">
              <a:solidFill>
                <a:srgbClr val="4C4C4C"/>
              </a:solidFill>
              <a:highlight>
                <a:srgbClr val="FFFFFF"/>
              </a:highlight>
              <a:latin typeface="Consolas"/>
              <a:ea typeface="Consolas"/>
              <a:cs typeface="Consolas"/>
              <a:sym typeface="Consolas"/>
            </a:endParaRPr>
          </a:p>
        </p:txBody>
      </p:sp>
    </p:spTree>
    <p:extLst>
      <p:ext uri="{BB962C8B-B14F-4D97-AF65-F5344CB8AC3E}">
        <p14:creationId xmlns:p14="http://schemas.microsoft.com/office/powerpoint/2010/main" val="24157946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Shape 148" descr="1-8-15.jpg"/>
          <p:cNvPicPr preferRelativeResize="0"/>
          <p:nvPr/>
        </p:nvPicPr>
        <p:blipFill>
          <a:blip r:embed="rId3">
            <a:alphaModFix amt="32000"/>
          </a:blip>
          <a:stretch>
            <a:fillRect/>
          </a:stretch>
        </p:blipFill>
        <p:spPr>
          <a:xfrm>
            <a:off x="1" y="-1883213"/>
            <a:ext cx="9143999" cy="3483428"/>
          </a:xfrm>
          <a:prstGeom prst="rect">
            <a:avLst/>
          </a:prstGeom>
          <a:noFill/>
          <a:ln>
            <a:noFill/>
          </a:ln>
        </p:spPr>
      </p:pic>
      <p:sp>
        <p:nvSpPr>
          <p:cNvPr id="149" name="Shape 149"/>
          <p:cNvSpPr txBox="1">
            <a:spLocks noGrp="1"/>
          </p:cNvSpPr>
          <p:nvPr>
            <p:ph type="title"/>
          </p:nvPr>
        </p:nvSpPr>
        <p:spPr>
          <a:xfrm>
            <a:off x="457200" y="274637"/>
            <a:ext cx="8229600" cy="1143200"/>
          </a:xfrm>
          <a:prstGeom prst="rect">
            <a:avLst/>
          </a:prstGeom>
        </p:spPr>
        <p:txBody>
          <a:bodyPr lIns="91425" tIns="91425" rIns="91425" bIns="91425" anchor="b" anchorCtr="0">
            <a:noAutofit/>
          </a:bodyPr>
          <a:lstStyle/>
          <a:p>
            <a:pPr lvl="0" rtl="0">
              <a:lnSpc>
                <a:spcPct val="115000"/>
              </a:lnSpc>
              <a:spcBef>
                <a:spcPts val="0"/>
              </a:spcBef>
              <a:buClr>
                <a:schemeClr val="dk1"/>
              </a:buClr>
              <a:buSzPct val="30555"/>
              <a:buFont typeface="Arial"/>
              <a:buNone/>
            </a:pPr>
            <a:r>
              <a:rPr lang="en"/>
              <a:t>PWM Interrupt</a:t>
            </a:r>
          </a:p>
        </p:txBody>
      </p:sp>
      <p:sp>
        <p:nvSpPr>
          <p:cNvPr id="150" name="Shape 150"/>
          <p:cNvSpPr txBox="1">
            <a:spLocks noGrp="1"/>
          </p:cNvSpPr>
          <p:nvPr>
            <p:ph type="body" idx="1"/>
          </p:nvPr>
        </p:nvSpPr>
        <p:spPr>
          <a:xfrm>
            <a:off x="457201" y="1600200"/>
            <a:ext cx="3830999" cy="1143200"/>
          </a:xfrm>
          <a:prstGeom prst="rect">
            <a:avLst/>
          </a:prstGeom>
        </p:spPr>
        <p:txBody>
          <a:bodyPr lIns="91425" tIns="91425" rIns="91425" bIns="91425" anchor="t" anchorCtr="0">
            <a:noAutofit/>
          </a:bodyPr>
          <a:lstStyle/>
          <a:p>
            <a:pPr lvl="0" rtl="0">
              <a:lnSpc>
                <a:spcPct val="115000"/>
              </a:lnSpc>
              <a:spcBef>
                <a:spcPts val="0"/>
              </a:spcBef>
              <a:buClr>
                <a:schemeClr val="dk1"/>
              </a:buClr>
              <a:buSzPct val="91666"/>
              <a:buFont typeface="Arial"/>
              <a:buNone/>
            </a:pPr>
            <a:r>
              <a:rPr lang="en" sz="1200">
                <a:solidFill>
                  <a:srgbClr val="4C4C4C"/>
                </a:solidFill>
                <a:highlight>
                  <a:srgbClr val="FFFFFF"/>
                </a:highlight>
              </a:rPr>
              <a:t>Most Arduino boards have two external interrupts: numbers 0 (on digital pin 2) and 1 (on digital pin 3).  These interrupts can be set to trigger on RISING or FALLING signal edges, or on low level. Once attached, when an interrupt is triggered, the specified interrupt service routine (ISR) will be called.</a:t>
            </a:r>
          </a:p>
          <a:p>
            <a:pPr lvl="0" rtl="0">
              <a:lnSpc>
                <a:spcPct val="115000"/>
              </a:lnSpc>
              <a:spcBef>
                <a:spcPts val="0"/>
              </a:spcBef>
              <a:buClr>
                <a:schemeClr val="dk1"/>
              </a:buClr>
              <a:buSzPct val="61111"/>
              <a:buFont typeface="Arial"/>
              <a:buNone/>
            </a:pPr>
            <a:endParaRPr sz="1800">
              <a:solidFill>
                <a:srgbClr val="4C4C4C"/>
              </a:solidFill>
              <a:highlight>
                <a:srgbClr val="FFFFFF"/>
              </a:highlight>
            </a:endParaRPr>
          </a:p>
        </p:txBody>
      </p:sp>
      <p:sp>
        <p:nvSpPr>
          <p:cNvPr id="151" name="Shape 151"/>
          <p:cNvSpPr txBox="1">
            <a:spLocks noGrp="1"/>
          </p:cNvSpPr>
          <p:nvPr>
            <p:ph type="body" idx="1"/>
          </p:nvPr>
        </p:nvSpPr>
        <p:spPr>
          <a:xfrm>
            <a:off x="4484401" y="1615967"/>
            <a:ext cx="4202399" cy="4156400"/>
          </a:xfrm>
          <a:prstGeom prst="rect">
            <a:avLst/>
          </a:prstGeom>
        </p:spPr>
        <p:txBody>
          <a:bodyPr lIns="91425" tIns="91425" rIns="91425" bIns="91425" anchor="t" anchorCtr="0">
            <a:noAutofit/>
          </a:bodyPr>
          <a:lstStyle/>
          <a:p>
            <a:pPr lvl="0" rtl="0">
              <a:lnSpc>
                <a:spcPct val="110000"/>
              </a:lnSpc>
              <a:spcBef>
                <a:spcPts val="0"/>
              </a:spcBef>
              <a:buClr>
                <a:schemeClr val="dk1"/>
              </a:buClr>
              <a:buSzPct val="91666"/>
              <a:buFont typeface="Arial"/>
              <a:buNone/>
            </a:pPr>
            <a:r>
              <a:rPr lang="en" sz="1200" b="1">
                <a:solidFill>
                  <a:srgbClr val="4C4C4C"/>
                </a:solidFill>
                <a:highlight>
                  <a:srgbClr val="FFFFFF"/>
                </a:highlight>
                <a:latin typeface="Consolas"/>
                <a:ea typeface="Consolas"/>
                <a:cs typeface="Consolas"/>
                <a:sym typeface="Consolas"/>
              </a:rPr>
              <a:t>volatile int pwm_value = 0;</a:t>
            </a:r>
          </a:p>
          <a:p>
            <a:pPr lvl="0" rtl="0">
              <a:lnSpc>
                <a:spcPct val="110000"/>
              </a:lnSpc>
              <a:spcBef>
                <a:spcPts val="0"/>
              </a:spcBef>
              <a:buClr>
                <a:schemeClr val="dk1"/>
              </a:buClr>
              <a:buSzPct val="91666"/>
              <a:buFont typeface="Arial"/>
              <a:buNone/>
            </a:pPr>
            <a:r>
              <a:rPr lang="en" sz="1200" b="1">
                <a:solidFill>
                  <a:srgbClr val="4C4C4C"/>
                </a:solidFill>
                <a:highlight>
                  <a:srgbClr val="FFFFFF"/>
                </a:highlight>
                <a:latin typeface="Consolas"/>
                <a:ea typeface="Consolas"/>
                <a:cs typeface="Consolas"/>
                <a:sym typeface="Consolas"/>
              </a:rPr>
              <a:t>volatile int prev_time = 0;</a:t>
            </a:r>
          </a:p>
          <a:p>
            <a:pPr lvl="0" rtl="0">
              <a:lnSpc>
                <a:spcPct val="110000"/>
              </a:lnSpc>
              <a:spcBef>
                <a:spcPts val="0"/>
              </a:spcBef>
              <a:buClr>
                <a:schemeClr val="dk1"/>
              </a:buClr>
              <a:buSzPct val="91666"/>
              <a:buFont typeface="Arial"/>
              <a:buNone/>
            </a:pPr>
            <a:r>
              <a:rPr lang="en" sz="1200" b="1">
                <a:solidFill>
                  <a:srgbClr val="4C4C4C"/>
                </a:solidFill>
                <a:highlight>
                  <a:srgbClr val="FFFFFF"/>
                </a:highlight>
                <a:latin typeface="Consolas"/>
                <a:ea typeface="Consolas"/>
                <a:cs typeface="Consolas"/>
                <a:sym typeface="Consolas"/>
              </a:rPr>
              <a:t> </a:t>
            </a:r>
          </a:p>
          <a:p>
            <a:pPr lvl="0" rtl="0">
              <a:lnSpc>
                <a:spcPct val="110000"/>
              </a:lnSpc>
              <a:spcBef>
                <a:spcPts val="0"/>
              </a:spcBef>
              <a:buClr>
                <a:schemeClr val="dk1"/>
              </a:buClr>
              <a:buSzPct val="91666"/>
              <a:buFont typeface="Arial"/>
              <a:buNone/>
            </a:pPr>
            <a:r>
              <a:rPr lang="en" sz="1200" b="1">
                <a:solidFill>
                  <a:srgbClr val="4C4C4C"/>
                </a:solidFill>
                <a:highlight>
                  <a:srgbClr val="FFFFFF"/>
                </a:highlight>
                <a:latin typeface="Consolas"/>
                <a:ea typeface="Consolas"/>
                <a:cs typeface="Consolas"/>
                <a:sym typeface="Consolas"/>
              </a:rPr>
              <a:t>void setup() {</a:t>
            </a:r>
          </a:p>
          <a:p>
            <a:pPr lvl="0" rtl="0">
              <a:lnSpc>
                <a:spcPct val="110000"/>
              </a:lnSpc>
              <a:spcBef>
                <a:spcPts val="0"/>
              </a:spcBef>
              <a:buClr>
                <a:schemeClr val="dk1"/>
              </a:buClr>
              <a:buSzPct val="91666"/>
              <a:buFont typeface="Arial"/>
              <a:buNone/>
            </a:pPr>
            <a:r>
              <a:rPr lang="en" sz="1200" b="1">
                <a:solidFill>
                  <a:srgbClr val="4C4C4C"/>
                </a:solidFill>
                <a:highlight>
                  <a:srgbClr val="FFFFFF"/>
                </a:highlight>
                <a:latin typeface="Consolas"/>
                <a:ea typeface="Consolas"/>
                <a:cs typeface="Consolas"/>
                <a:sym typeface="Consolas"/>
              </a:rPr>
              <a:t>  Serial.begin(9600);</a:t>
            </a:r>
          </a:p>
          <a:p>
            <a:pPr lvl="0" rtl="0">
              <a:lnSpc>
                <a:spcPct val="110000"/>
              </a:lnSpc>
              <a:spcBef>
                <a:spcPts val="0"/>
              </a:spcBef>
              <a:buClr>
                <a:schemeClr val="dk1"/>
              </a:buClr>
              <a:buSzPct val="91666"/>
              <a:buFont typeface="Arial"/>
              <a:buNone/>
            </a:pPr>
            <a:r>
              <a:rPr lang="en" sz="1200" b="1">
                <a:solidFill>
                  <a:srgbClr val="4C4C4C"/>
                </a:solidFill>
                <a:highlight>
                  <a:srgbClr val="FFFFFF"/>
                </a:highlight>
                <a:latin typeface="Consolas"/>
                <a:ea typeface="Consolas"/>
                <a:cs typeface="Consolas"/>
                <a:sym typeface="Consolas"/>
              </a:rPr>
              <a:t>  // when pin D2 goes high, call the rising function</a:t>
            </a:r>
          </a:p>
          <a:p>
            <a:pPr lvl="0" rtl="0">
              <a:lnSpc>
                <a:spcPct val="110000"/>
              </a:lnSpc>
              <a:spcBef>
                <a:spcPts val="0"/>
              </a:spcBef>
              <a:buClr>
                <a:schemeClr val="dk1"/>
              </a:buClr>
              <a:buSzPct val="91666"/>
              <a:buFont typeface="Arial"/>
              <a:buNone/>
            </a:pPr>
            <a:r>
              <a:rPr lang="en" sz="1200" b="1">
                <a:solidFill>
                  <a:srgbClr val="4C4C4C"/>
                </a:solidFill>
                <a:highlight>
                  <a:srgbClr val="FFFFFF"/>
                </a:highlight>
                <a:latin typeface="Consolas"/>
                <a:ea typeface="Consolas"/>
                <a:cs typeface="Consolas"/>
                <a:sym typeface="Consolas"/>
              </a:rPr>
              <a:t>  attachInterrupt(0, rising, RISING);</a:t>
            </a:r>
          </a:p>
          <a:p>
            <a:pPr lvl="0" rtl="0">
              <a:lnSpc>
                <a:spcPct val="110000"/>
              </a:lnSpc>
              <a:spcBef>
                <a:spcPts val="0"/>
              </a:spcBef>
              <a:buClr>
                <a:schemeClr val="dk1"/>
              </a:buClr>
              <a:buSzPct val="91666"/>
              <a:buFont typeface="Arial"/>
              <a:buNone/>
            </a:pPr>
            <a:r>
              <a:rPr lang="en" sz="1200" b="1">
                <a:solidFill>
                  <a:srgbClr val="4C4C4C"/>
                </a:solidFill>
                <a:highlight>
                  <a:srgbClr val="FFFFFF"/>
                </a:highlight>
                <a:latin typeface="Consolas"/>
                <a:ea typeface="Consolas"/>
                <a:cs typeface="Consolas"/>
                <a:sym typeface="Consolas"/>
              </a:rPr>
              <a:t>}</a:t>
            </a:r>
          </a:p>
          <a:p>
            <a:pPr lvl="0" rtl="0">
              <a:lnSpc>
                <a:spcPct val="110000"/>
              </a:lnSpc>
              <a:spcBef>
                <a:spcPts val="0"/>
              </a:spcBef>
              <a:buClr>
                <a:schemeClr val="dk1"/>
              </a:buClr>
              <a:buSzPct val="91666"/>
              <a:buFont typeface="Arial"/>
              <a:buNone/>
            </a:pPr>
            <a:r>
              <a:rPr lang="en" sz="1200" b="1">
                <a:solidFill>
                  <a:srgbClr val="4C4C4C"/>
                </a:solidFill>
                <a:highlight>
                  <a:srgbClr val="FFFFFF"/>
                </a:highlight>
                <a:latin typeface="Consolas"/>
                <a:ea typeface="Consolas"/>
                <a:cs typeface="Consolas"/>
                <a:sym typeface="Consolas"/>
              </a:rPr>
              <a:t>void loop() { }</a:t>
            </a:r>
          </a:p>
          <a:p>
            <a:pPr lvl="0" rtl="0">
              <a:lnSpc>
                <a:spcPct val="110000"/>
              </a:lnSpc>
              <a:spcBef>
                <a:spcPts val="0"/>
              </a:spcBef>
              <a:buClr>
                <a:schemeClr val="dk1"/>
              </a:buClr>
              <a:buSzPct val="91666"/>
              <a:buFont typeface="Arial"/>
              <a:buNone/>
            </a:pPr>
            <a:r>
              <a:rPr lang="en" sz="1200" b="1">
                <a:solidFill>
                  <a:srgbClr val="4C4C4C"/>
                </a:solidFill>
                <a:highlight>
                  <a:srgbClr val="FFFFFF"/>
                </a:highlight>
                <a:latin typeface="Consolas"/>
                <a:ea typeface="Consolas"/>
                <a:cs typeface="Consolas"/>
                <a:sym typeface="Consolas"/>
              </a:rPr>
              <a:t>void rising() {</a:t>
            </a:r>
          </a:p>
          <a:p>
            <a:pPr lvl="0" rtl="0">
              <a:lnSpc>
                <a:spcPct val="110000"/>
              </a:lnSpc>
              <a:spcBef>
                <a:spcPts val="0"/>
              </a:spcBef>
              <a:buClr>
                <a:schemeClr val="dk1"/>
              </a:buClr>
              <a:buSzPct val="91666"/>
              <a:buFont typeface="Arial"/>
              <a:buNone/>
            </a:pPr>
            <a:r>
              <a:rPr lang="en" sz="1200" b="1">
                <a:solidFill>
                  <a:srgbClr val="4C4C4C"/>
                </a:solidFill>
                <a:highlight>
                  <a:srgbClr val="FFFFFF"/>
                </a:highlight>
                <a:latin typeface="Consolas"/>
                <a:ea typeface="Consolas"/>
                <a:cs typeface="Consolas"/>
                <a:sym typeface="Consolas"/>
              </a:rPr>
              <a:t>  attachInterrupt(0, falling, FALLING);</a:t>
            </a:r>
          </a:p>
          <a:p>
            <a:pPr lvl="0" rtl="0">
              <a:lnSpc>
                <a:spcPct val="110000"/>
              </a:lnSpc>
              <a:spcBef>
                <a:spcPts val="0"/>
              </a:spcBef>
              <a:buClr>
                <a:schemeClr val="dk1"/>
              </a:buClr>
              <a:buSzPct val="91666"/>
              <a:buFont typeface="Arial"/>
              <a:buNone/>
            </a:pPr>
            <a:r>
              <a:rPr lang="en" sz="1200" b="1">
                <a:solidFill>
                  <a:srgbClr val="4C4C4C"/>
                </a:solidFill>
                <a:highlight>
                  <a:srgbClr val="FFFFFF"/>
                </a:highlight>
                <a:latin typeface="Consolas"/>
                <a:ea typeface="Consolas"/>
                <a:cs typeface="Consolas"/>
                <a:sym typeface="Consolas"/>
              </a:rPr>
              <a:t>  prev_time = micros();}</a:t>
            </a:r>
          </a:p>
          <a:p>
            <a:pPr lvl="0" rtl="0">
              <a:lnSpc>
                <a:spcPct val="110000"/>
              </a:lnSpc>
              <a:spcBef>
                <a:spcPts val="0"/>
              </a:spcBef>
              <a:buClr>
                <a:schemeClr val="dk1"/>
              </a:buClr>
              <a:buSzPct val="91666"/>
              <a:buFont typeface="Arial"/>
              <a:buNone/>
            </a:pPr>
            <a:r>
              <a:rPr lang="en" sz="1200" b="1">
                <a:solidFill>
                  <a:srgbClr val="4C4C4C"/>
                </a:solidFill>
                <a:highlight>
                  <a:srgbClr val="FFFFFF"/>
                </a:highlight>
                <a:latin typeface="Consolas"/>
                <a:ea typeface="Consolas"/>
                <a:cs typeface="Consolas"/>
                <a:sym typeface="Consolas"/>
              </a:rPr>
              <a:t> </a:t>
            </a:r>
          </a:p>
          <a:p>
            <a:pPr lvl="0" rtl="0">
              <a:lnSpc>
                <a:spcPct val="110000"/>
              </a:lnSpc>
              <a:spcBef>
                <a:spcPts val="0"/>
              </a:spcBef>
              <a:buClr>
                <a:schemeClr val="dk1"/>
              </a:buClr>
              <a:buSzPct val="91666"/>
              <a:buFont typeface="Arial"/>
              <a:buNone/>
            </a:pPr>
            <a:r>
              <a:rPr lang="en" sz="1200" b="1">
                <a:solidFill>
                  <a:srgbClr val="4C4C4C"/>
                </a:solidFill>
                <a:highlight>
                  <a:srgbClr val="FFFFFF"/>
                </a:highlight>
                <a:latin typeface="Consolas"/>
                <a:ea typeface="Consolas"/>
                <a:cs typeface="Consolas"/>
                <a:sym typeface="Consolas"/>
              </a:rPr>
              <a:t>void falling() {</a:t>
            </a:r>
          </a:p>
          <a:p>
            <a:pPr lvl="0" rtl="0">
              <a:lnSpc>
                <a:spcPct val="110000"/>
              </a:lnSpc>
              <a:spcBef>
                <a:spcPts val="0"/>
              </a:spcBef>
              <a:buClr>
                <a:schemeClr val="dk1"/>
              </a:buClr>
              <a:buSzPct val="91666"/>
              <a:buFont typeface="Arial"/>
              <a:buNone/>
            </a:pPr>
            <a:r>
              <a:rPr lang="en" sz="1200" b="1">
                <a:solidFill>
                  <a:srgbClr val="4C4C4C"/>
                </a:solidFill>
                <a:highlight>
                  <a:srgbClr val="FFFFFF"/>
                </a:highlight>
                <a:latin typeface="Consolas"/>
                <a:ea typeface="Consolas"/>
                <a:cs typeface="Consolas"/>
                <a:sym typeface="Consolas"/>
              </a:rPr>
              <a:t>  attachInterrupt(0, rising, RISING);</a:t>
            </a:r>
          </a:p>
          <a:p>
            <a:pPr lvl="0" rtl="0">
              <a:lnSpc>
                <a:spcPct val="110000"/>
              </a:lnSpc>
              <a:spcBef>
                <a:spcPts val="0"/>
              </a:spcBef>
              <a:buClr>
                <a:schemeClr val="dk1"/>
              </a:buClr>
              <a:buSzPct val="91666"/>
              <a:buFont typeface="Arial"/>
              <a:buNone/>
            </a:pPr>
            <a:r>
              <a:rPr lang="en" sz="1200" b="1">
                <a:solidFill>
                  <a:srgbClr val="4C4C4C"/>
                </a:solidFill>
                <a:highlight>
                  <a:srgbClr val="FFFFFF"/>
                </a:highlight>
                <a:latin typeface="Consolas"/>
                <a:ea typeface="Consolas"/>
                <a:cs typeface="Consolas"/>
                <a:sym typeface="Consolas"/>
              </a:rPr>
              <a:t>  pwm_value = micros()-prev_time;</a:t>
            </a:r>
          </a:p>
          <a:p>
            <a:pPr lvl="0" rtl="0">
              <a:lnSpc>
                <a:spcPct val="110000"/>
              </a:lnSpc>
              <a:spcBef>
                <a:spcPts val="0"/>
              </a:spcBef>
              <a:buClr>
                <a:schemeClr val="dk1"/>
              </a:buClr>
              <a:buSzPct val="91666"/>
              <a:buFont typeface="Arial"/>
              <a:buNone/>
            </a:pPr>
            <a:r>
              <a:rPr lang="en" sz="1200" b="1">
                <a:solidFill>
                  <a:srgbClr val="4C4C4C"/>
                </a:solidFill>
                <a:highlight>
                  <a:srgbClr val="FFFFFF"/>
                </a:highlight>
                <a:latin typeface="Consolas"/>
                <a:ea typeface="Consolas"/>
                <a:cs typeface="Consolas"/>
                <a:sym typeface="Consolas"/>
              </a:rPr>
              <a:t>  Serial.println(pwm_value);}</a:t>
            </a:r>
          </a:p>
          <a:p>
            <a:pPr lvl="0" rtl="0">
              <a:lnSpc>
                <a:spcPct val="115000"/>
              </a:lnSpc>
              <a:spcBef>
                <a:spcPts val="0"/>
              </a:spcBef>
              <a:buClr>
                <a:schemeClr val="dk1"/>
              </a:buClr>
              <a:buSzPct val="91666"/>
              <a:buFont typeface="Arial"/>
              <a:buNone/>
            </a:pPr>
            <a:endParaRPr sz="1200" b="1">
              <a:solidFill>
                <a:srgbClr val="4C4C4C"/>
              </a:solidFill>
              <a:highlight>
                <a:srgbClr val="FFFFFF"/>
              </a:highlight>
              <a:latin typeface="Consolas"/>
              <a:ea typeface="Consolas"/>
              <a:cs typeface="Consolas"/>
              <a:sym typeface="Consolas"/>
            </a:endParaRPr>
          </a:p>
        </p:txBody>
      </p:sp>
    </p:spTree>
    <p:extLst>
      <p:ext uri="{BB962C8B-B14F-4D97-AF65-F5344CB8AC3E}">
        <p14:creationId xmlns:p14="http://schemas.microsoft.com/office/powerpoint/2010/main" val="23282590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Voltage Divider</a:t>
            </a:r>
          </a:p>
        </p:txBody>
      </p:sp>
      <p:pic>
        <p:nvPicPr>
          <p:cNvPr id="4" name="Shape 205"/>
          <p:cNvPicPr preferRelativeResize="0"/>
          <p:nvPr/>
        </p:nvPicPr>
        <p:blipFill>
          <a:blip r:embed="rId3">
            <a:alphaModFix/>
          </a:blip>
          <a:stretch>
            <a:fillRect/>
          </a:stretch>
        </p:blipFill>
        <p:spPr>
          <a:xfrm>
            <a:off x="3980963" y="1288228"/>
            <a:ext cx="4529675" cy="3298474"/>
          </a:xfrm>
          <a:prstGeom prst="rect">
            <a:avLst/>
          </a:prstGeom>
          <a:noFill/>
          <a:ln>
            <a:noFill/>
          </a:ln>
        </p:spPr>
      </p:pic>
      <p:pic>
        <p:nvPicPr>
          <p:cNvPr id="5" name="Shape 206" descr="Image result for voltage divider calculator"/>
          <p:cNvPicPr preferRelativeResize="0"/>
          <p:nvPr/>
        </p:nvPicPr>
        <p:blipFill>
          <a:blip r:embed="rId4">
            <a:alphaModFix/>
          </a:blip>
          <a:stretch>
            <a:fillRect/>
          </a:stretch>
        </p:blipFill>
        <p:spPr>
          <a:xfrm>
            <a:off x="154524" y="2246866"/>
            <a:ext cx="3335503" cy="2339836"/>
          </a:xfrm>
          <a:prstGeom prst="rect">
            <a:avLst/>
          </a:prstGeom>
          <a:noFill/>
          <a:ln>
            <a:noFill/>
          </a:ln>
        </p:spPr>
      </p:pic>
      <p:sp>
        <p:nvSpPr>
          <p:cNvPr id="7" name="TextBox 6"/>
          <p:cNvSpPr txBox="1"/>
          <p:nvPr/>
        </p:nvSpPr>
        <p:spPr>
          <a:xfrm>
            <a:off x="154524" y="6195274"/>
            <a:ext cx="8817100" cy="646331"/>
          </a:xfrm>
          <a:prstGeom prst="rect">
            <a:avLst/>
          </a:prstGeom>
          <a:noFill/>
        </p:spPr>
        <p:txBody>
          <a:bodyPr wrap="none" rtlCol="0">
            <a:spAutoFit/>
          </a:bodyPr>
          <a:lstStyle/>
          <a:p>
            <a:r>
              <a:rPr lang="en-US" dirty="0"/>
              <a:t>A voltage divider is a simple circuit which turns a large voltage into a smaller one.</a:t>
            </a:r>
          </a:p>
          <a:p>
            <a:endParaRPr lang="en-US" dirty="0"/>
          </a:p>
        </p:txBody>
      </p:sp>
      <p:pic>
        <p:nvPicPr>
          <p:cNvPr id="8" name="Picture 7"/>
          <p:cNvPicPr>
            <a:picLocks noChangeAspect="1"/>
          </p:cNvPicPr>
          <p:nvPr/>
        </p:nvPicPr>
        <p:blipFill>
          <a:blip r:embed="rId5"/>
          <a:stretch>
            <a:fillRect/>
          </a:stretch>
        </p:blipFill>
        <p:spPr>
          <a:xfrm>
            <a:off x="2501900" y="4865570"/>
            <a:ext cx="4127500" cy="1079500"/>
          </a:xfrm>
          <a:prstGeom prst="rect">
            <a:avLst/>
          </a:prstGeom>
        </p:spPr>
      </p:pic>
    </p:spTree>
    <p:extLst>
      <p:ext uri="{BB962C8B-B14F-4D97-AF65-F5344CB8AC3E}">
        <p14:creationId xmlns:p14="http://schemas.microsoft.com/office/powerpoint/2010/main" val="31183433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a:xfrm>
            <a:off x="457200" y="274637"/>
            <a:ext cx="8229600" cy="1143200"/>
          </a:xfrm>
          <a:prstGeom prst="rect">
            <a:avLst/>
          </a:prstGeom>
        </p:spPr>
        <p:txBody>
          <a:bodyPr lIns="91425" tIns="91425" rIns="91425" bIns="91425" anchor="b" anchorCtr="0">
            <a:noAutofit/>
          </a:bodyPr>
          <a:lstStyle/>
          <a:p>
            <a:pPr lvl="0" rtl="0">
              <a:spcBef>
                <a:spcPts val="0"/>
              </a:spcBef>
              <a:buNone/>
            </a:pPr>
            <a:r>
              <a:rPr lang="en" sz="2800"/>
              <a:t>Photocell</a:t>
            </a:r>
          </a:p>
        </p:txBody>
      </p:sp>
      <p:sp>
        <p:nvSpPr>
          <p:cNvPr id="237" name="Shape 237"/>
          <p:cNvSpPr txBox="1"/>
          <p:nvPr/>
        </p:nvSpPr>
        <p:spPr>
          <a:xfrm>
            <a:off x="2290350" y="3064901"/>
            <a:ext cx="4438200" cy="1428799"/>
          </a:xfrm>
          <a:prstGeom prst="rect">
            <a:avLst/>
          </a:prstGeom>
          <a:noFill/>
          <a:ln>
            <a:noFill/>
          </a:ln>
        </p:spPr>
        <p:txBody>
          <a:bodyPr lIns="91425" tIns="91425" rIns="91425" bIns="91425" anchor="t" anchorCtr="0">
            <a:noAutofit/>
          </a:bodyPr>
          <a:lstStyle/>
          <a:p>
            <a:pPr lvl="0" rtl="0">
              <a:spcBef>
                <a:spcPts val="0"/>
              </a:spcBef>
              <a:buNone/>
            </a:pPr>
            <a:r>
              <a:rPr lang="en"/>
              <a:t>&lt;&lt;Fritzing image&gt;&gt;</a:t>
            </a:r>
          </a:p>
        </p:txBody>
      </p:sp>
      <p:pic>
        <p:nvPicPr>
          <p:cNvPr id="238" name="Shape 238"/>
          <p:cNvPicPr preferRelativeResize="0"/>
          <p:nvPr/>
        </p:nvPicPr>
        <p:blipFill>
          <a:blip r:embed="rId3">
            <a:alphaModFix/>
          </a:blip>
          <a:stretch>
            <a:fillRect/>
          </a:stretch>
        </p:blipFill>
        <p:spPr>
          <a:xfrm>
            <a:off x="1486011" y="1417833"/>
            <a:ext cx="6171974" cy="5041400"/>
          </a:xfrm>
          <a:prstGeom prst="rect">
            <a:avLst/>
          </a:prstGeom>
          <a:noFill/>
          <a:ln>
            <a:noFill/>
          </a:ln>
        </p:spPr>
      </p:pic>
    </p:spTree>
    <p:extLst>
      <p:ext uri="{BB962C8B-B14F-4D97-AF65-F5344CB8AC3E}">
        <p14:creationId xmlns:p14="http://schemas.microsoft.com/office/powerpoint/2010/main" val="39511161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3" name="Shape 243"/>
          <p:cNvPicPr preferRelativeResize="0"/>
          <p:nvPr/>
        </p:nvPicPr>
        <p:blipFill>
          <a:blip r:embed="rId3">
            <a:alphaModFix/>
          </a:blip>
          <a:stretch>
            <a:fillRect/>
          </a:stretch>
        </p:blipFill>
        <p:spPr>
          <a:xfrm>
            <a:off x="457201" y="179534"/>
            <a:ext cx="6202675" cy="6678465"/>
          </a:xfrm>
          <a:prstGeom prst="rect">
            <a:avLst/>
          </a:prstGeom>
          <a:noFill/>
          <a:ln>
            <a:noFill/>
          </a:ln>
        </p:spPr>
      </p:pic>
      <p:sp>
        <p:nvSpPr>
          <p:cNvPr id="244" name="Shape 244"/>
          <p:cNvSpPr/>
          <p:nvPr/>
        </p:nvSpPr>
        <p:spPr>
          <a:xfrm>
            <a:off x="457201" y="692233"/>
            <a:ext cx="2127899" cy="7080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5" name="Shape 245"/>
          <p:cNvSpPr/>
          <p:nvPr/>
        </p:nvSpPr>
        <p:spPr>
          <a:xfrm>
            <a:off x="3464101" y="5455500"/>
            <a:ext cx="2127899" cy="2896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8472564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Shape 250"/>
          <p:cNvPicPr preferRelativeResize="0"/>
          <p:nvPr/>
        </p:nvPicPr>
        <p:blipFill>
          <a:blip r:embed="rId3">
            <a:alphaModFix/>
          </a:blip>
          <a:stretch>
            <a:fillRect/>
          </a:stretch>
        </p:blipFill>
        <p:spPr>
          <a:xfrm>
            <a:off x="599651" y="574501"/>
            <a:ext cx="7262050" cy="6283500"/>
          </a:xfrm>
          <a:prstGeom prst="rect">
            <a:avLst/>
          </a:prstGeom>
          <a:noFill/>
          <a:ln>
            <a:noFill/>
          </a:ln>
        </p:spPr>
      </p:pic>
      <p:sp>
        <p:nvSpPr>
          <p:cNvPr id="251" name="Shape 251"/>
          <p:cNvSpPr txBox="1">
            <a:spLocks noGrp="1"/>
          </p:cNvSpPr>
          <p:nvPr>
            <p:ph type="title"/>
          </p:nvPr>
        </p:nvSpPr>
        <p:spPr>
          <a:xfrm>
            <a:off x="457200" y="274637"/>
            <a:ext cx="8229600" cy="1143200"/>
          </a:xfrm>
          <a:prstGeom prst="rect">
            <a:avLst/>
          </a:prstGeom>
        </p:spPr>
        <p:txBody>
          <a:bodyPr lIns="91425" tIns="91425" rIns="91425" bIns="91425" anchor="b" anchorCtr="0">
            <a:noAutofit/>
          </a:bodyPr>
          <a:lstStyle/>
          <a:p>
            <a:pPr lvl="0" rtl="0">
              <a:spcBef>
                <a:spcPts val="0"/>
              </a:spcBef>
              <a:buNone/>
            </a:pPr>
            <a:r>
              <a:rPr lang="en" sz="2800"/>
              <a:t>Flex Sensor</a:t>
            </a:r>
          </a:p>
        </p:txBody>
      </p:sp>
    </p:spTree>
    <p:extLst>
      <p:ext uri="{BB962C8B-B14F-4D97-AF65-F5344CB8AC3E}">
        <p14:creationId xmlns:p14="http://schemas.microsoft.com/office/powerpoint/2010/main" val="39599835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Shape 262"/>
          <p:cNvSpPr txBox="1">
            <a:spLocks noGrp="1"/>
          </p:cNvSpPr>
          <p:nvPr>
            <p:ph type="title"/>
          </p:nvPr>
        </p:nvSpPr>
        <p:spPr>
          <a:xfrm>
            <a:off x="457200" y="274637"/>
            <a:ext cx="8229600" cy="1143200"/>
          </a:xfrm>
          <a:prstGeom prst="rect">
            <a:avLst/>
          </a:prstGeom>
        </p:spPr>
        <p:txBody>
          <a:bodyPr lIns="91425" tIns="91425" rIns="91425" bIns="91425" anchor="b" anchorCtr="0">
            <a:noAutofit/>
          </a:bodyPr>
          <a:lstStyle/>
          <a:p>
            <a:pPr lvl="0" rtl="0">
              <a:spcBef>
                <a:spcPts val="0"/>
              </a:spcBef>
              <a:buNone/>
            </a:pPr>
            <a:r>
              <a:rPr lang="en" sz="2800"/>
              <a:t>Soldering!</a:t>
            </a:r>
          </a:p>
        </p:txBody>
      </p:sp>
      <p:pic>
        <p:nvPicPr>
          <p:cNvPr id="263" name="Shape 263" descr="weller.jpg"/>
          <p:cNvPicPr preferRelativeResize="0"/>
          <p:nvPr/>
        </p:nvPicPr>
        <p:blipFill>
          <a:blip r:embed="rId3">
            <a:alphaModFix/>
          </a:blip>
          <a:stretch>
            <a:fillRect/>
          </a:stretch>
        </p:blipFill>
        <p:spPr>
          <a:xfrm>
            <a:off x="1286511" y="2090950"/>
            <a:ext cx="4743450" cy="4152900"/>
          </a:xfrm>
          <a:prstGeom prst="rect">
            <a:avLst/>
          </a:prstGeom>
          <a:noFill/>
          <a:ln>
            <a:noFill/>
          </a:ln>
        </p:spPr>
      </p:pic>
      <p:pic>
        <p:nvPicPr>
          <p:cNvPr id="264" name="Shape 264" descr="kester_44_solder.jpg"/>
          <p:cNvPicPr preferRelativeResize="0"/>
          <p:nvPr/>
        </p:nvPicPr>
        <p:blipFill>
          <a:blip r:embed="rId4">
            <a:alphaModFix/>
          </a:blip>
          <a:stretch>
            <a:fillRect/>
          </a:stretch>
        </p:blipFill>
        <p:spPr>
          <a:xfrm>
            <a:off x="6391538" y="2827550"/>
            <a:ext cx="2009775" cy="2679700"/>
          </a:xfrm>
          <a:prstGeom prst="rect">
            <a:avLst/>
          </a:prstGeom>
          <a:noFill/>
          <a:ln>
            <a:noFill/>
          </a:ln>
        </p:spPr>
      </p:pic>
    </p:spTree>
    <p:extLst>
      <p:ext uri="{BB962C8B-B14F-4D97-AF65-F5344CB8AC3E}">
        <p14:creationId xmlns:p14="http://schemas.microsoft.com/office/powerpoint/2010/main" val="1639086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pic>
        <p:nvPicPr>
          <p:cNvPr id="4" name="Shape 33"/>
          <p:cNvPicPr preferRelativeResize="0"/>
          <p:nvPr/>
        </p:nvPicPr>
        <p:blipFill>
          <a:blip r:embed="rId3">
            <a:alphaModFix/>
          </a:blip>
          <a:stretch>
            <a:fillRect/>
          </a:stretch>
        </p:blipFill>
        <p:spPr>
          <a:xfrm>
            <a:off x="155184" y="1847792"/>
            <a:ext cx="1347088" cy="1347080"/>
          </a:xfrm>
          <a:prstGeom prst="rect">
            <a:avLst/>
          </a:prstGeom>
          <a:noFill/>
          <a:ln>
            <a:noFill/>
          </a:ln>
        </p:spPr>
      </p:pic>
      <p:pic>
        <p:nvPicPr>
          <p:cNvPr id="5" name="Shape 34"/>
          <p:cNvPicPr preferRelativeResize="0"/>
          <p:nvPr/>
        </p:nvPicPr>
        <p:blipFill>
          <a:blip r:embed="rId4">
            <a:alphaModFix/>
          </a:blip>
          <a:stretch>
            <a:fillRect/>
          </a:stretch>
        </p:blipFill>
        <p:spPr>
          <a:xfrm>
            <a:off x="5402068" y="2813966"/>
            <a:ext cx="1347088" cy="1347080"/>
          </a:xfrm>
          <a:prstGeom prst="rect">
            <a:avLst/>
          </a:prstGeom>
          <a:noFill/>
          <a:ln>
            <a:noFill/>
          </a:ln>
        </p:spPr>
      </p:pic>
      <p:pic>
        <p:nvPicPr>
          <p:cNvPr id="6" name="Shape 35"/>
          <p:cNvPicPr preferRelativeResize="0"/>
          <p:nvPr/>
        </p:nvPicPr>
        <p:blipFill>
          <a:blip r:embed="rId5">
            <a:alphaModFix/>
          </a:blip>
          <a:stretch>
            <a:fillRect/>
          </a:stretch>
        </p:blipFill>
        <p:spPr>
          <a:xfrm>
            <a:off x="2192289" y="2573067"/>
            <a:ext cx="1347088" cy="1347080"/>
          </a:xfrm>
          <a:prstGeom prst="rect">
            <a:avLst/>
          </a:prstGeom>
          <a:noFill/>
          <a:ln>
            <a:noFill/>
          </a:ln>
        </p:spPr>
      </p:pic>
      <p:pic>
        <p:nvPicPr>
          <p:cNvPr id="7" name="Shape 36"/>
          <p:cNvPicPr preferRelativeResize="0"/>
          <p:nvPr/>
        </p:nvPicPr>
        <p:blipFill>
          <a:blip r:embed="rId6">
            <a:alphaModFix/>
          </a:blip>
          <a:stretch>
            <a:fillRect/>
          </a:stretch>
        </p:blipFill>
        <p:spPr>
          <a:xfrm>
            <a:off x="717353" y="3592912"/>
            <a:ext cx="1347088" cy="1347080"/>
          </a:xfrm>
          <a:prstGeom prst="rect">
            <a:avLst/>
          </a:prstGeom>
          <a:noFill/>
          <a:ln>
            <a:noFill/>
          </a:ln>
        </p:spPr>
      </p:pic>
      <p:pic>
        <p:nvPicPr>
          <p:cNvPr id="8" name="Shape 37"/>
          <p:cNvPicPr preferRelativeResize="0"/>
          <p:nvPr/>
        </p:nvPicPr>
        <p:blipFill>
          <a:blip r:embed="rId7">
            <a:alphaModFix/>
          </a:blip>
          <a:stretch>
            <a:fillRect/>
          </a:stretch>
        </p:blipFill>
        <p:spPr>
          <a:xfrm>
            <a:off x="4328140" y="4114769"/>
            <a:ext cx="1347088" cy="1347080"/>
          </a:xfrm>
          <a:prstGeom prst="rect">
            <a:avLst/>
          </a:prstGeom>
          <a:noFill/>
          <a:ln>
            <a:noFill/>
          </a:ln>
        </p:spPr>
      </p:pic>
      <p:pic>
        <p:nvPicPr>
          <p:cNvPr id="9" name="Shape 38"/>
          <p:cNvPicPr preferRelativeResize="0"/>
          <p:nvPr/>
        </p:nvPicPr>
        <p:blipFill>
          <a:blip r:embed="rId8">
            <a:alphaModFix/>
          </a:blip>
          <a:stretch>
            <a:fillRect/>
          </a:stretch>
        </p:blipFill>
        <p:spPr>
          <a:xfrm>
            <a:off x="5801426" y="5137044"/>
            <a:ext cx="1347088" cy="1347080"/>
          </a:xfrm>
          <a:prstGeom prst="rect">
            <a:avLst/>
          </a:prstGeom>
          <a:noFill/>
          <a:ln>
            <a:noFill/>
          </a:ln>
        </p:spPr>
      </p:pic>
      <p:pic>
        <p:nvPicPr>
          <p:cNvPr id="10" name="Shape 39"/>
          <p:cNvPicPr preferRelativeResize="0"/>
          <p:nvPr/>
        </p:nvPicPr>
        <p:blipFill>
          <a:blip r:embed="rId9">
            <a:alphaModFix/>
          </a:blip>
          <a:stretch>
            <a:fillRect/>
          </a:stretch>
        </p:blipFill>
        <p:spPr>
          <a:xfrm>
            <a:off x="3807231" y="1771595"/>
            <a:ext cx="1347088" cy="1347080"/>
          </a:xfrm>
          <a:prstGeom prst="rect">
            <a:avLst/>
          </a:prstGeom>
          <a:noFill/>
          <a:ln>
            <a:noFill/>
          </a:ln>
        </p:spPr>
      </p:pic>
      <p:pic>
        <p:nvPicPr>
          <p:cNvPr id="11" name="Shape 40"/>
          <p:cNvPicPr preferRelativeResize="0"/>
          <p:nvPr/>
        </p:nvPicPr>
        <p:blipFill>
          <a:blip r:embed="rId10">
            <a:alphaModFix/>
          </a:blip>
          <a:stretch>
            <a:fillRect/>
          </a:stretch>
        </p:blipFill>
        <p:spPr>
          <a:xfrm>
            <a:off x="7550996" y="5065057"/>
            <a:ext cx="1347088" cy="1347080"/>
          </a:xfrm>
          <a:prstGeom prst="rect">
            <a:avLst/>
          </a:prstGeom>
          <a:noFill/>
          <a:ln>
            <a:noFill/>
          </a:ln>
        </p:spPr>
      </p:pic>
      <p:pic>
        <p:nvPicPr>
          <p:cNvPr id="12" name="Shape 41"/>
          <p:cNvPicPr preferRelativeResize="0"/>
          <p:nvPr/>
        </p:nvPicPr>
        <p:blipFill>
          <a:blip r:embed="rId11">
            <a:alphaModFix/>
          </a:blip>
          <a:stretch>
            <a:fillRect/>
          </a:stretch>
        </p:blipFill>
        <p:spPr>
          <a:xfrm>
            <a:off x="6841163" y="1661433"/>
            <a:ext cx="1347088" cy="1347080"/>
          </a:xfrm>
          <a:prstGeom prst="rect">
            <a:avLst/>
          </a:prstGeom>
          <a:noFill/>
          <a:ln>
            <a:noFill/>
          </a:ln>
        </p:spPr>
      </p:pic>
      <p:pic>
        <p:nvPicPr>
          <p:cNvPr id="13" name="Shape 42"/>
          <p:cNvPicPr preferRelativeResize="0"/>
          <p:nvPr/>
        </p:nvPicPr>
        <p:blipFill>
          <a:blip r:embed="rId12">
            <a:alphaModFix/>
          </a:blip>
          <a:stretch>
            <a:fillRect/>
          </a:stretch>
        </p:blipFill>
        <p:spPr>
          <a:xfrm>
            <a:off x="489685" y="5065051"/>
            <a:ext cx="1347088" cy="1347080"/>
          </a:xfrm>
          <a:prstGeom prst="rect">
            <a:avLst/>
          </a:prstGeom>
          <a:noFill/>
          <a:ln>
            <a:noFill/>
          </a:ln>
        </p:spPr>
      </p:pic>
      <p:pic>
        <p:nvPicPr>
          <p:cNvPr id="14" name="Shape 43"/>
          <p:cNvPicPr preferRelativeResize="0"/>
          <p:nvPr/>
        </p:nvPicPr>
        <p:blipFill>
          <a:blip r:embed="rId13">
            <a:alphaModFix/>
          </a:blip>
          <a:stretch>
            <a:fillRect/>
          </a:stretch>
        </p:blipFill>
        <p:spPr>
          <a:xfrm>
            <a:off x="7322395" y="3483300"/>
            <a:ext cx="1178940" cy="1178937"/>
          </a:xfrm>
          <a:prstGeom prst="rect">
            <a:avLst/>
          </a:prstGeom>
          <a:noFill/>
          <a:ln>
            <a:noFill/>
          </a:ln>
        </p:spPr>
      </p:pic>
      <p:pic>
        <p:nvPicPr>
          <p:cNvPr id="15" name="Shape 44"/>
          <p:cNvPicPr preferRelativeResize="0"/>
          <p:nvPr/>
        </p:nvPicPr>
        <p:blipFill>
          <a:blip r:embed="rId14">
            <a:alphaModFix/>
          </a:blip>
          <a:stretch>
            <a:fillRect/>
          </a:stretch>
        </p:blipFill>
        <p:spPr>
          <a:xfrm>
            <a:off x="2522745" y="4822802"/>
            <a:ext cx="1347088" cy="1347080"/>
          </a:xfrm>
          <a:prstGeom prst="rect">
            <a:avLst/>
          </a:prstGeom>
          <a:noFill/>
          <a:ln>
            <a:noFill/>
          </a:ln>
        </p:spPr>
      </p:pic>
      <p:sp>
        <p:nvSpPr>
          <p:cNvPr id="16" name="Shape 45"/>
          <p:cNvSpPr txBox="1"/>
          <p:nvPr/>
        </p:nvSpPr>
        <p:spPr>
          <a:xfrm>
            <a:off x="194085" y="3008508"/>
            <a:ext cx="1269299" cy="246299"/>
          </a:xfrm>
          <a:prstGeom prst="rect">
            <a:avLst/>
          </a:prstGeom>
          <a:noFill/>
          <a:ln>
            <a:noFill/>
          </a:ln>
        </p:spPr>
        <p:txBody>
          <a:bodyPr lIns="91425" tIns="91425" rIns="91425" bIns="91425" anchor="t" anchorCtr="0">
            <a:noAutofit/>
          </a:bodyPr>
          <a:lstStyle/>
          <a:p>
            <a:pPr lvl="0" algn="ctr" rtl="0">
              <a:spcBef>
                <a:spcPts val="0"/>
              </a:spcBef>
              <a:buNone/>
            </a:pPr>
            <a:r>
              <a:rPr lang="en" sz="1200"/>
              <a:t>Button</a:t>
            </a:r>
          </a:p>
        </p:txBody>
      </p:sp>
      <p:sp>
        <p:nvSpPr>
          <p:cNvPr id="17" name="Shape 46"/>
          <p:cNvSpPr txBox="1"/>
          <p:nvPr/>
        </p:nvSpPr>
        <p:spPr>
          <a:xfrm>
            <a:off x="2231185" y="3757533"/>
            <a:ext cx="1269299" cy="246299"/>
          </a:xfrm>
          <a:prstGeom prst="rect">
            <a:avLst/>
          </a:prstGeom>
          <a:noFill/>
          <a:ln>
            <a:noFill/>
          </a:ln>
        </p:spPr>
        <p:txBody>
          <a:bodyPr lIns="91425" tIns="91425" rIns="91425" bIns="91425" anchor="t" anchorCtr="0">
            <a:noAutofit/>
          </a:bodyPr>
          <a:lstStyle/>
          <a:p>
            <a:pPr lvl="0" algn="ctr" rtl="0">
              <a:spcBef>
                <a:spcPts val="0"/>
              </a:spcBef>
              <a:buNone/>
            </a:pPr>
            <a:r>
              <a:rPr lang="en" sz="1200"/>
              <a:t>Big Button</a:t>
            </a:r>
          </a:p>
        </p:txBody>
      </p:sp>
      <p:sp>
        <p:nvSpPr>
          <p:cNvPr id="18" name="Shape 47"/>
          <p:cNvSpPr txBox="1"/>
          <p:nvPr/>
        </p:nvSpPr>
        <p:spPr>
          <a:xfrm>
            <a:off x="756247" y="4693683"/>
            <a:ext cx="1269299" cy="246299"/>
          </a:xfrm>
          <a:prstGeom prst="rect">
            <a:avLst/>
          </a:prstGeom>
          <a:noFill/>
          <a:ln>
            <a:noFill/>
          </a:ln>
        </p:spPr>
        <p:txBody>
          <a:bodyPr lIns="91425" tIns="91425" rIns="91425" bIns="91425" anchor="t" anchorCtr="0">
            <a:noAutofit/>
          </a:bodyPr>
          <a:lstStyle/>
          <a:p>
            <a:pPr lvl="0" algn="ctr" rtl="0">
              <a:spcBef>
                <a:spcPts val="0"/>
              </a:spcBef>
              <a:buNone/>
            </a:pPr>
            <a:r>
              <a:rPr lang="en" sz="1200"/>
              <a:t>Switch</a:t>
            </a:r>
          </a:p>
        </p:txBody>
      </p:sp>
      <p:sp>
        <p:nvSpPr>
          <p:cNvPr id="19" name="Shape 48"/>
          <p:cNvSpPr txBox="1"/>
          <p:nvPr/>
        </p:nvSpPr>
        <p:spPr>
          <a:xfrm>
            <a:off x="528585" y="6169883"/>
            <a:ext cx="1269299" cy="246299"/>
          </a:xfrm>
          <a:prstGeom prst="rect">
            <a:avLst/>
          </a:prstGeom>
          <a:noFill/>
          <a:ln>
            <a:noFill/>
          </a:ln>
        </p:spPr>
        <p:txBody>
          <a:bodyPr lIns="91425" tIns="91425" rIns="91425" bIns="91425" anchor="t" anchorCtr="0">
            <a:noAutofit/>
          </a:bodyPr>
          <a:lstStyle/>
          <a:p>
            <a:pPr lvl="0" algn="ctr" rtl="0">
              <a:spcBef>
                <a:spcPts val="0"/>
              </a:spcBef>
              <a:buNone/>
            </a:pPr>
            <a:r>
              <a:rPr lang="en" sz="1200"/>
              <a:t>5 way switch</a:t>
            </a:r>
          </a:p>
        </p:txBody>
      </p:sp>
      <p:sp>
        <p:nvSpPr>
          <p:cNvPr id="20" name="Shape 49"/>
          <p:cNvSpPr txBox="1"/>
          <p:nvPr/>
        </p:nvSpPr>
        <p:spPr>
          <a:xfrm>
            <a:off x="3944886" y="2821783"/>
            <a:ext cx="1269299" cy="246299"/>
          </a:xfrm>
          <a:prstGeom prst="rect">
            <a:avLst/>
          </a:prstGeom>
          <a:noFill/>
          <a:ln>
            <a:noFill/>
          </a:ln>
        </p:spPr>
        <p:txBody>
          <a:bodyPr lIns="91425" tIns="91425" rIns="91425" bIns="91425" anchor="t" anchorCtr="0">
            <a:noAutofit/>
          </a:bodyPr>
          <a:lstStyle/>
          <a:p>
            <a:pPr lvl="0" algn="ctr" rtl="0">
              <a:spcBef>
                <a:spcPts val="0"/>
              </a:spcBef>
              <a:buNone/>
            </a:pPr>
            <a:r>
              <a:rPr lang="en" sz="1200">
                <a:solidFill>
                  <a:schemeClr val="dk1"/>
                </a:solidFill>
              </a:rPr>
              <a:t>Potentiometer</a:t>
            </a:r>
          </a:p>
        </p:txBody>
      </p:sp>
      <p:sp>
        <p:nvSpPr>
          <p:cNvPr id="21" name="Shape 50"/>
          <p:cNvSpPr txBox="1"/>
          <p:nvPr/>
        </p:nvSpPr>
        <p:spPr>
          <a:xfrm>
            <a:off x="6880060" y="2762208"/>
            <a:ext cx="1269299" cy="246299"/>
          </a:xfrm>
          <a:prstGeom prst="rect">
            <a:avLst/>
          </a:prstGeom>
          <a:noFill/>
          <a:ln>
            <a:noFill/>
          </a:ln>
        </p:spPr>
        <p:txBody>
          <a:bodyPr lIns="91425" tIns="91425" rIns="91425" bIns="91425" anchor="t" anchorCtr="0">
            <a:noAutofit/>
          </a:bodyPr>
          <a:lstStyle/>
          <a:p>
            <a:pPr lvl="0" algn="ctr" rtl="0">
              <a:spcBef>
                <a:spcPts val="0"/>
              </a:spcBef>
              <a:buNone/>
            </a:pPr>
            <a:r>
              <a:rPr lang="en" sz="1200"/>
              <a:t>Knob</a:t>
            </a:r>
          </a:p>
        </p:txBody>
      </p:sp>
      <p:sp>
        <p:nvSpPr>
          <p:cNvPr id="22" name="Shape 51"/>
          <p:cNvSpPr txBox="1"/>
          <p:nvPr/>
        </p:nvSpPr>
        <p:spPr>
          <a:xfrm>
            <a:off x="2561635" y="6072858"/>
            <a:ext cx="1269299" cy="246299"/>
          </a:xfrm>
          <a:prstGeom prst="rect">
            <a:avLst/>
          </a:prstGeom>
          <a:noFill/>
          <a:ln>
            <a:noFill/>
          </a:ln>
        </p:spPr>
        <p:txBody>
          <a:bodyPr lIns="91425" tIns="91425" rIns="91425" bIns="91425" anchor="t" anchorCtr="0">
            <a:noAutofit/>
          </a:bodyPr>
          <a:lstStyle/>
          <a:p>
            <a:pPr lvl="0" algn="ctr" rtl="0">
              <a:spcBef>
                <a:spcPts val="0"/>
              </a:spcBef>
              <a:buNone/>
            </a:pPr>
            <a:r>
              <a:rPr lang="en" sz="1200"/>
              <a:t>Knob</a:t>
            </a:r>
          </a:p>
        </p:txBody>
      </p:sp>
      <p:sp>
        <p:nvSpPr>
          <p:cNvPr id="23" name="Shape 52"/>
          <p:cNvSpPr txBox="1"/>
          <p:nvPr/>
        </p:nvSpPr>
        <p:spPr>
          <a:xfrm>
            <a:off x="4367035" y="5299433"/>
            <a:ext cx="1269299" cy="246299"/>
          </a:xfrm>
          <a:prstGeom prst="rect">
            <a:avLst/>
          </a:prstGeom>
          <a:noFill/>
          <a:ln>
            <a:noFill/>
          </a:ln>
        </p:spPr>
        <p:txBody>
          <a:bodyPr lIns="91425" tIns="91425" rIns="91425" bIns="91425" anchor="t" anchorCtr="0">
            <a:noAutofit/>
          </a:bodyPr>
          <a:lstStyle/>
          <a:p>
            <a:pPr lvl="0" algn="ctr" rtl="0">
              <a:spcBef>
                <a:spcPts val="0"/>
              </a:spcBef>
              <a:buNone/>
            </a:pPr>
            <a:r>
              <a:rPr lang="en" sz="1200"/>
              <a:t>Arcade Button</a:t>
            </a:r>
          </a:p>
        </p:txBody>
      </p:sp>
      <p:sp>
        <p:nvSpPr>
          <p:cNvPr id="24" name="Shape 53"/>
          <p:cNvSpPr txBox="1"/>
          <p:nvPr/>
        </p:nvSpPr>
        <p:spPr>
          <a:xfrm>
            <a:off x="5571860" y="3914758"/>
            <a:ext cx="1269299" cy="246299"/>
          </a:xfrm>
          <a:prstGeom prst="rect">
            <a:avLst/>
          </a:prstGeom>
          <a:noFill/>
          <a:ln>
            <a:noFill/>
          </a:ln>
        </p:spPr>
        <p:txBody>
          <a:bodyPr lIns="91425" tIns="91425" rIns="91425" bIns="91425" anchor="t" anchorCtr="0">
            <a:noAutofit/>
          </a:bodyPr>
          <a:lstStyle/>
          <a:p>
            <a:pPr lvl="0" algn="ctr" rtl="0">
              <a:spcBef>
                <a:spcPts val="0"/>
              </a:spcBef>
              <a:buNone/>
            </a:pPr>
            <a:r>
              <a:rPr lang="en" sz="1200"/>
              <a:t>Keypad</a:t>
            </a:r>
          </a:p>
        </p:txBody>
      </p:sp>
      <p:sp>
        <p:nvSpPr>
          <p:cNvPr id="25" name="Shape 54"/>
          <p:cNvSpPr txBox="1"/>
          <p:nvPr/>
        </p:nvSpPr>
        <p:spPr>
          <a:xfrm>
            <a:off x="5898160" y="6226908"/>
            <a:ext cx="1269299" cy="246299"/>
          </a:xfrm>
          <a:prstGeom prst="rect">
            <a:avLst/>
          </a:prstGeom>
          <a:noFill/>
          <a:ln>
            <a:noFill/>
          </a:ln>
        </p:spPr>
        <p:txBody>
          <a:bodyPr lIns="91425" tIns="91425" rIns="91425" bIns="91425" anchor="t" anchorCtr="0">
            <a:noAutofit/>
          </a:bodyPr>
          <a:lstStyle/>
          <a:p>
            <a:pPr lvl="0" algn="ctr" rtl="0">
              <a:spcBef>
                <a:spcPts val="0"/>
              </a:spcBef>
              <a:buNone/>
            </a:pPr>
            <a:r>
              <a:rPr lang="en" sz="1200"/>
              <a:t>Switch</a:t>
            </a:r>
          </a:p>
        </p:txBody>
      </p:sp>
      <p:sp>
        <p:nvSpPr>
          <p:cNvPr id="26" name="Shape 55"/>
          <p:cNvSpPr txBox="1"/>
          <p:nvPr/>
        </p:nvSpPr>
        <p:spPr>
          <a:xfrm>
            <a:off x="7277210" y="4665158"/>
            <a:ext cx="1269299" cy="246299"/>
          </a:xfrm>
          <a:prstGeom prst="rect">
            <a:avLst/>
          </a:prstGeom>
          <a:noFill/>
          <a:ln>
            <a:noFill/>
          </a:ln>
        </p:spPr>
        <p:txBody>
          <a:bodyPr lIns="91425" tIns="91425" rIns="91425" bIns="91425" anchor="t" anchorCtr="0">
            <a:noAutofit/>
          </a:bodyPr>
          <a:lstStyle/>
          <a:p>
            <a:pPr lvl="0" algn="ctr" rtl="0">
              <a:spcBef>
                <a:spcPts val="0"/>
              </a:spcBef>
              <a:buNone/>
            </a:pPr>
            <a:r>
              <a:rPr lang="en" sz="1200"/>
              <a:t>Switch</a:t>
            </a:r>
          </a:p>
        </p:txBody>
      </p:sp>
      <p:sp>
        <p:nvSpPr>
          <p:cNvPr id="27" name="Shape 56"/>
          <p:cNvSpPr txBox="1"/>
          <p:nvPr/>
        </p:nvSpPr>
        <p:spPr>
          <a:xfrm>
            <a:off x="7589885" y="6319158"/>
            <a:ext cx="1269299" cy="246299"/>
          </a:xfrm>
          <a:prstGeom prst="rect">
            <a:avLst/>
          </a:prstGeom>
          <a:noFill/>
          <a:ln>
            <a:noFill/>
          </a:ln>
        </p:spPr>
        <p:txBody>
          <a:bodyPr lIns="91425" tIns="91425" rIns="91425" bIns="91425" anchor="t" anchorCtr="0">
            <a:noAutofit/>
          </a:bodyPr>
          <a:lstStyle/>
          <a:p>
            <a:pPr lvl="0" algn="ctr" rtl="0">
              <a:spcBef>
                <a:spcPts val="0"/>
              </a:spcBef>
              <a:buNone/>
            </a:pPr>
            <a:r>
              <a:rPr lang="en" sz="1200"/>
              <a:t>Potentiometer</a:t>
            </a:r>
          </a:p>
        </p:txBody>
      </p:sp>
    </p:spTree>
    <p:extLst>
      <p:ext uri="{BB962C8B-B14F-4D97-AF65-F5344CB8AC3E}">
        <p14:creationId xmlns:p14="http://schemas.microsoft.com/office/powerpoint/2010/main" val="4914118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8474" y="484094"/>
            <a:ext cx="7556313" cy="553998"/>
          </a:xfrm>
          <a:prstGeom prst="rect">
            <a:avLst/>
          </a:prstGeom>
        </p:spPr>
        <p:txBody>
          <a:bodyPr vert="horz" wrap="square" lIns="0" tIns="0" rIns="0" bIns="0" rtlCol="0">
            <a:spAutoFit/>
          </a:bodyPr>
          <a:lstStyle/>
          <a:p>
            <a:pPr marL="101600">
              <a:lnSpc>
                <a:spcPct val="100000"/>
              </a:lnSpc>
            </a:pPr>
            <a:r>
              <a:rPr spc="-800" dirty="0">
                <a:latin typeface="Times New Roman"/>
                <a:cs typeface="Times New Roman"/>
              </a:rPr>
              <a:t> </a:t>
            </a:r>
            <a:r>
              <a:rPr spc="-225" dirty="0"/>
              <a:t>Homewor</a:t>
            </a:r>
            <a:r>
              <a:rPr spc="-150" dirty="0"/>
              <a:t>k</a:t>
            </a:r>
          </a:p>
        </p:txBody>
      </p:sp>
      <p:sp>
        <p:nvSpPr>
          <p:cNvPr id="3" name="object 3"/>
          <p:cNvSpPr txBox="1"/>
          <p:nvPr/>
        </p:nvSpPr>
        <p:spPr>
          <a:xfrm>
            <a:off x="614589" y="1182475"/>
            <a:ext cx="7776209" cy="2856231"/>
          </a:xfrm>
          <a:prstGeom prst="rect">
            <a:avLst/>
          </a:prstGeom>
        </p:spPr>
        <p:txBody>
          <a:bodyPr vert="horz" wrap="square" lIns="0" tIns="0" rIns="0" bIns="0" rtlCol="0">
            <a:spAutoFit/>
          </a:bodyPr>
          <a:lstStyle/>
          <a:p>
            <a:pPr marL="25400" marR="5080" indent="-12700">
              <a:lnSpc>
                <a:spcPct val="116300"/>
              </a:lnSpc>
            </a:pPr>
            <a:r>
              <a:rPr sz="3200" spc="-315" dirty="0">
                <a:cs typeface="Arial"/>
              </a:rPr>
              <a:t>Get </a:t>
            </a:r>
            <a:r>
              <a:rPr sz="3200" spc="-175" dirty="0">
                <a:cs typeface="Arial"/>
              </a:rPr>
              <a:t>the </a:t>
            </a:r>
            <a:r>
              <a:rPr sz="3200" spc="-145" dirty="0">
                <a:cs typeface="Arial"/>
              </a:rPr>
              <a:t>class </a:t>
            </a:r>
            <a:r>
              <a:rPr sz="3200" spc="-220" dirty="0">
                <a:cs typeface="Arial"/>
              </a:rPr>
              <a:t>code </a:t>
            </a:r>
            <a:r>
              <a:rPr sz="3200" spc="-250" dirty="0">
                <a:cs typeface="Arial"/>
              </a:rPr>
              <a:t>up </a:t>
            </a:r>
            <a:r>
              <a:rPr sz="3200" spc="-254" dirty="0">
                <a:cs typeface="Arial"/>
              </a:rPr>
              <a:t>and </a:t>
            </a:r>
            <a:r>
              <a:rPr sz="3200" spc="-180" dirty="0">
                <a:cs typeface="Arial"/>
              </a:rPr>
              <a:t>running. </a:t>
            </a:r>
            <a:endParaRPr lang="en-US" sz="3200" spc="-180" dirty="0">
              <a:cs typeface="Arial"/>
            </a:endParaRPr>
          </a:p>
          <a:p>
            <a:pPr marL="25400" marR="5080" indent="-12700">
              <a:lnSpc>
                <a:spcPct val="116300"/>
              </a:lnSpc>
            </a:pPr>
            <a:r>
              <a:rPr lang="en-US" sz="3200" spc="-295" dirty="0">
                <a:cs typeface="Arial"/>
              </a:rPr>
              <a:t>Use </a:t>
            </a:r>
            <a:r>
              <a:rPr sz="3200" spc="-280" dirty="0">
                <a:cs typeface="Arial"/>
              </a:rPr>
              <a:t>a </a:t>
            </a:r>
            <a:r>
              <a:rPr sz="3200" spc="-204" dirty="0">
                <a:cs typeface="Arial"/>
              </a:rPr>
              <a:t>sensor </a:t>
            </a:r>
            <a:r>
              <a:rPr sz="3200" spc="-295" dirty="0">
                <a:cs typeface="Arial"/>
              </a:rPr>
              <a:t>we </a:t>
            </a:r>
            <a:r>
              <a:rPr sz="3200" spc="-120" dirty="0">
                <a:cs typeface="Arial"/>
              </a:rPr>
              <a:t>didn’t </a:t>
            </a:r>
            <a:r>
              <a:rPr sz="3200" spc="-204" dirty="0">
                <a:cs typeface="Arial"/>
              </a:rPr>
              <a:t>cover </a:t>
            </a:r>
            <a:r>
              <a:rPr sz="3200" spc="-120" dirty="0">
                <a:cs typeface="Arial"/>
              </a:rPr>
              <a:t>in</a:t>
            </a:r>
            <a:r>
              <a:rPr sz="3200" spc="-350" dirty="0">
                <a:cs typeface="Arial"/>
              </a:rPr>
              <a:t> </a:t>
            </a:r>
            <a:r>
              <a:rPr sz="3200" spc="-130" dirty="0">
                <a:cs typeface="Arial"/>
              </a:rPr>
              <a:t>class.  </a:t>
            </a:r>
            <a:endParaRPr lang="en-US" sz="3200" spc="-130" dirty="0">
              <a:cs typeface="Arial"/>
            </a:endParaRPr>
          </a:p>
          <a:p>
            <a:pPr marL="25400" marR="5080" indent="-12700">
              <a:lnSpc>
                <a:spcPct val="116300"/>
              </a:lnSpc>
            </a:pPr>
            <a:r>
              <a:rPr sz="3200" spc="-280" dirty="0">
                <a:cs typeface="Arial"/>
              </a:rPr>
              <a:t>Take a </a:t>
            </a:r>
            <a:r>
              <a:rPr sz="3200" spc="-105" dirty="0">
                <a:cs typeface="Arial"/>
              </a:rPr>
              <a:t>five </a:t>
            </a:r>
            <a:r>
              <a:rPr sz="3200" spc="-220" dirty="0">
                <a:cs typeface="Arial"/>
              </a:rPr>
              <a:t>second </a:t>
            </a:r>
            <a:r>
              <a:rPr sz="3200" spc="-175" dirty="0">
                <a:cs typeface="Arial"/>
              </a:rPr>
              <a:t>video. </a:t>
            </a:r>
            <a:endParaRPr lang="en-US" sz="3200" spc="-175" dirty="0">
              <a:cs typeface="Arial"/>
            </a:endParaRPr>
          </a:p>
          <a:p>
            <a:pPr marL="25400" marR="5080" indent="-12700">
              <a:lnSpc>
                <a:spcPct val="116300"/>
              </a:lnSpc>
            </a:pPr>
            <a:r>
              <a:rPr sz="3200" spc="-275" dirty="0">
                <a:cs typeface="Arial"/>
              </a:rPr>
              <a:t>Push </a:t>
            </a:r>
            <a:r>
              <a:rPr sz="3200" spc="-220" dirty="0">
                <a:cs typeface="Arial"/>
              </a:rPr>
              <a:t>code </a:t>
            </a:r>
            <a:r>
              <a:rPr sz="3200" spc="-70" dirty="0">
                <a:cs typeface="Arial"/>
              </a:rPr>
              <a:t>to </a:t>
            </a:r>
            <a:r>
              <a:rPr sz="3200" spc="-50" dirty="0">
                <a:cs typeface="Arial"/>
              </a:rPr>
              <a:t>git.  </a:t>
            </a:r>
            <a:endParaRPr lang="en-US" sz="3200" spc="-50" dirty="0">
              <a:cs typeface="Arial"/>
            </a:endParaRPr>
          </a:p>
          <a:p>
            <a:pPr marL="25400" marR="5080" indent="-12700">
              <a:lnSpc>
                <a:spcPct val="116300"/>
              </a:lnSpc>
            </a:pPr>
            <a:r>
              <a:rPr lang="en-US" sz="3200" spc="-50" dirty="0">
                <a:cs typeface="Arial"/>
              </a:rPr>
              <a:t>Add the video link </a:t>
            </a:r>
            <a:r>
              <a:rPr lang="en-US" sz="3200" spc="-50">
                <a:cs typeface="Arial"/>
              </a:rPr>
              <a:t>to readme.md</a:t>
            </a:r>
            <a:endParaRPr lang="en-US" sz="3200" spc="-50" dirty="0">
              <a:cs typeface="Arial"/>
            </a:endParaRPr>
          </a:p>
        </p:txBody>
      </p:sp>
      <p:sp>
        <p:nvSpPr>
          <p:cNvPr id="5" name="TextBox 4"/>
          <p:cNvSpPr txBox="1"/>
          <p:nvPr/>
        </p:nvSpPr>
        <p:spPr>
          <a:xfrm>
            <a:off x="1" y="5922057"/>
            <a:ext cx="9144000" cy="523220"/>
          </a:xfrm>
          <a:prstGeom prst="rect">
            <a:avLst/>
          </a:prstGeom>
          <a:noFill/>
        </p:spPr>
        <p:txBody>
          <a:bodyPr wrap="square" rtlCol="0">
            <a:spAutoFit/>
          </a:bodyPr>
          <a:lstStyle/>
          <a:p>
            <a:r>
              <a:rPr lang="en-US" sz="2800" i="1" dirty="0"/>
              <a:t>Bring your project to class – we’ll be sharing our demos!</a:t>
            </a:r>
          </a:p>
        </p:txBody>
      </p:sp>
    </p:spTree>
    <p:extLst>
      <p:ext uri="{BB962C8B-B14F-4D97-AF65-F5344CB8AC3E}">
        <p14:creationId xmlns:p14="http://schemas.microsoft.com/office/powerpoint/2010/main" val="42866909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8474" y="484094"/>
            <a:ext cx="7556313" cy="553998"/>
          </a:xfrm>
          <a:prstGeom prst="rect">
            <a:avLst/>
          </a:prstGeom>
        </p:spPr>
        <p:txBody>
          <a:bodyPr vert="horz" wrap="square" lIns="0" tIns="0" rIns="0" bIns="0" rtlCol="0">
            <a:spAutoFit/>
          </a:bodyPr>
          <a:lstStyle/>
          <a:p>
            <a:pPr marL="101600">
              <a:lnSpc>
                <a:spcPct val="100000"/>
              </a:lnSpc>
            </a:pPr>
            <a:r>
              <a:rPr spc="-800" dirty="0">
                <a:latin typeface="Times New Roman"/>
                <a:cs typeface="Times New Roman"/>
              </a:rPr>
              <a:t> </a:t>
            </a:r>
            <a:r>
              <a:rPr spc="-225" dirty="0"/>
              <a:t>Homewor</a:t>
            </a:r>
            <a:r>
              <a:rPr spc="-150" dirty="0"/>
              <a:t>k</a:t>
            </a:r>
          </a:p>
        </p:txBody>
      </p:sp>
      <p:sp>
        <p:nvSpPr>
          <p:cNvPr id="3" name="object 3"/>
          <p:cNvSpPr txBox="1">
            <a:spLocks noGrp="1"/>
          </p:cNvSpPr>
          <p:nvPr>
            <p:ph type="body" idx="1"/>
          </p:nvPr>
        </p:nvSpPr>
        <p:spPr>
          <a:xfrm>
            <a:off x="498474" y="2528076"/>
            <a:ext cx="7556313" cy="350609"/>
          </a:xfrm>
          <a:prstGeom prst="rect">
            <a:avLst/>
          </a:prstGeom>
        </p:spPr>
        <p:txBody>
          <a:bodyPr vert="horz" wrap="square" lIns="0" tIns="0" rIns="0" bIns="0" rtlCol="0">
            <a:spAutoFit/>
          </a:bodyPr>
          <a:lstStyle/>
          <a:p>
            <a:pPr marL="909319" marR="5080" indent="-64135">
              <a:lnSpc>
                <a:spcPct val="116700"/>
              </a:lnSpc>
            </a:pPr>
            <a:r>
              <a:rPr spc="-345" dirty="0"/>
              <a:t>Take</a:t>
            </a:r>
            <a:r>
              <a:rPr lang="en-US" spc="-345" dirty="0"/>
              <a:t>  </a:t>
            </a:r>
            <a:r>
              <a:rPr spc="-345" dirty="0"/>
              <a:t> </a:t>
            </a:r>
            <a:r>
              <a:rPr spc="-220" dirty="0"/>
              <a:t>the</a:t>
            </a:r>
            <a:r>
              <a:rPr lang="en-US" spc="-220" dirty="0"/>
              <a:t>  </a:t>
            </a:r>
            <a:r>
              <a:rPr spc="-220" dirty="0"/>
              <a:t> </a:t>
            </a:r>
            <a:r>
              <a:rPr spc="-165" dirty="0"/>
              <a:t>project </a:t>
            </a:r>
            <a:r>
              <a:rPr spc="-365" dirty="0"/>
              <a:t>we</a:t>
            </a:r>
            <a:r>
              <a:rPr lang="en-US" spc="-365" dirty="0"/>
              <a:t>    </a:t>
            </a:r>
            <a:r>
              <a:rPr spc="-365" dirty="0"/>
              <a:t> </a:t>
            </a:r>
            <a:r>
              <a:rPr spc="-175" dirty="0"/>
              <a:t>did </a:t>
            </a:r>
            <a:r>
              <a:rPr spc="-150" dirty="0"/>
              <a:t>in  </a:t>
            </a:r>
            <a:r>
              <a:rPr spc="-180" dirty="0"/>
              <a:t>class </a:t>
            </a:r>
            <a:r>
              <a:rPr spc="-235" dirty="0"/>
              <a:t>today </a:t>
            </a:r>
            <a:r>
              <a:rPr lang="en-US" spc="-235" dirty="0"/>
              <a:t>  </a:t>
            </a:r>
            <a:r>
              <a:rPr spc="-320" dirty="0"/>
              <a:t>and</a:t>
            </a:r>
            <a:r>
              <a:rPr lang="en-US" spc="-320" dirty="0"/>
              <a:t>  </a:t>
            </a:r>
            <a:r>
              <a:rPr spc="-320" dirty="0"/>
              <a:t> </a:t>
            </a:r>
            <a:r>
              <a:rPr spc="-204" dirty="0"/>
              <a:t>solder</a:t>
            </a:r>
            <a:r>
              <a:rPr spc="-200" dirty="0"/>
              <a:t> </a:t>
            </a:r>
            <a:r>
              <a:rPr spc="10" dirty="0"/>
              <a:t>it.</a:t>
            </a:r>
          </a:p>
        </p:txBody>
      </p:sp>
      <p:sp>
        <p:nvSpPr>
          <p:cNvPr id="4" name="object 4"/>
          <p:cNvSpPr txBox="1"/>
          <p:nvPr/>
        </p:nvSpPr>
        <p:spPr>
          <a:xfrm>
            <a:off x="1434710" y="3165019"/>
            <a:ext cx="6270625" cy="400110"/>
          </a:xfrm>
          <a:prstGeom prst="rect">
            <a:avLst/>
          </a:prstGeom>
        </p:spPr>
        <p:txBody>
          <a:bodyPr vert="horz" wrap="square" lIns="0" tIns="0" rIns="0" bIns="0" rtlCol="0">
            <a:spAutoFit/>
          </a:bodyPr>
          <a:lstStyle/>
          <a:p>
            <a:pPr marL="12700">
              <a:lnSpc>
                <a:spcPct val="100000"/>
              </a:lnSpc>
            </a:pPr>
            <a:r>
              <a:rPr sz="2600" spc="-310" dirty="0">
                <a:latin typeface="Arial"/>
                <a:cs typeface="Arial"/>
              </a:rPr>
              <a:t>NOTE: </a:t>
            </a:r>
            <a:r>
              <a:rPr sz="2600" spc="-240" dirty="0">
                <a:latin typeface="Arial"/>
                <a:cs typeface="Arial"/>
              </a:rPr>
              <a:t>You </a:t>
            </a:r>
            <a:r>
              <a:rPr sz="2600" spc="-165" dirty="0">
                <a:latin typeface="Arial"/>
                <a:cs typeface="Arial"/>
              </a:rPr>
              <a:t>can </a:t>
            </a:r>
            <a:r>
              <a:rPr sz="2600" spc="-180" dirty="0">
                <a:latin typeface="Arial"/>
                <a:cs typeface="Arial"/>
              </a:rPr>
              <a:t>use </a:t>
            </a:r>
            <a:r>
              <a:rPr sz="2600" spc="-204" dirty="0">
                <a:latin typeface="Arial"/>
                <a:cs typeface="Arial"/>
              </a:rPr>
              <a:t>any </a:t>
            </a:r>
            <a:r>
              <a:rPr sz="2600" spc="-150" dirty="0">
                <a:latin typeface="Arial"/>
                <a:cs typeface="Arial"/>
              </a:rPr>
              <a:t>analog sensor </a:t>
            </a:r>
            <a:r>
              <a:rPr sz="2600" spc="-185" dirty="0">
                <a:latin typeface="Arial"/>
                <a:cs typeface="Arial"/>
              </a:rPr>
              <a:t>you  </a:t>
            </a:r>
            <a:r>
              <a:rPr sz="2600" spc="-114" dirty="0">
                <a:latin typeface="Arial"/>
                <a:cs typeface="Arial"/>
              </a:rPr>
              <a:t>want.</a:t>
            </a:r>
            <a:endParaRPr sz="2600" dirty="0">
              <a:latin typeface="Arial"/>
              <a:cs typeface="Arial"/>
            </a:endParaRPr>
          </a:p>
        </p:txBody>
      </p:sp>
    </p:spTree>
    <p:extLst>
      <p:ext uri="{BB962C8B-B14F-4D97-AF65-F5344CB8AC3E}">
        <p14:creationId xmlns:p14="http://schemas.microsoft.com/office/powerpoint/2010/main" val="3074646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61" name="Shape 61"/>
          <p:cNvPicPr preferRelativeResize="0"/>
          <p:nvPr/>
        </p:nvPicPr>
        <p:blipFill>
          <a:blip r:embed="rId3">
            <a:alphaModFix/>
          </a:blip>
          <a:stretch>
            <a:fillRect/>
          </a:stretch>
        </p:blipFill>
        <p:spPr>
          <a:xfrm>
            <a:off x="3623179" y="221034"/>
            <a:ext cx="1319899" cy="1759865"/>
          </a:xfrm>
          <a:prstGeom prst="rect">
            <a:avLst/>
          </a:prstGeom>
          <a:noFill/>
          <a:ln>
            <a:noFill/>
          </a:ln>
        </p:spPr>
      </p:pic>
      <p:pic>
        <p:nvPicPr>
          <p:cNvPr id="62" name="Shape 62"/>
          <p:cNvPicPr preferRelativeResize="0"/>
          <p:nvPr/>
        </p:nvPicPr>
        <p:blipFill>
          <a:blip r:embed="rId4">
            <a:alphaModFix/>
          </a:blip>
          <a:stretch>
            <a:fillRect/>
          </a:stretch>
        </p:blipFill>
        <p:spPr>
          <a:xfrm>
            <a:off x="62309" y="4583633"/>
            <a:ext cx="1485674" cy="1980899"/>
          </a:xfrm>
          <a:prstGeom prst="rect">
            <a:avLst/>
          </a:prstGeom>
          <a:noFill/>
          <a:ln>
            <a:noFill/>
          </a:ln>
        </p:spPr>
      </p:pic>
      <p:pic>
        <p:nvPicPr>
          <p:cNvPr id="63" name="Shape 63"/>
          <p:cNvPicPr preferRelativeResize="0"/>
          <p:nvPr/>
        </p:nvPicPr>
        <p:blipFill>
          <a:blip r:embed="rId5">
            <a:alphaModFix/>
          </a:blip>
          <a:stretch>
            <a:fillRect/>
          </a:stretch>
        </p:blipFill>
        <p:spPr>
          <a:xfrm>
            <a:off x="-3" y="0"/>
            <a:ext cx="1485674" cy="1980899"/>
          </a:xfrm>
          <a:prstGeom prst="rect">
            <a:avLst/>
          </a:prstGeom>
          <a:noFill/>
          <a:ln>
            <a:noFill/>
          </a:ln>
        </p:spPr>
      </p:pic>
      <p:pic>
        <p:nvPicPr>
          <p:cNvPr id="64" name="Shape 64"/>
          <p:cNvPicPr preferRelativeResize="0"/>
          <p:nvPr/>
        </p:nvPicPr>
        <p:blipFill>
          <a:blip r:embed="rId6">
            <a:alphaModFix/>
          </a:blip>
          <a:stretch>
            <a:fillRect/>
          </a:stretch>
        </p:blipFill>
        <p:spPr>
          <a:xfrm>
            <a:off x="7435827" y="0"/>
            <a:ext cx="1708174" cy="2277565"/>
          </a:xfrm>
          <a:prstGeom prst="rect">
            <a:avLst/>
          </a:prstGeom>
          <a:noFill/>
          <a:ln>
            <a:noFill/>
          </a:ln>
        </p:spPr>
      </p:pic>
      <p:sp>
        <p:nvSpPr>
          <p:cNvPr id="65" name="Shape 65"/>
          <p:cNvSpPr txBox="1"/>
          <p:nvPr/>
        </p:nvSpPr>
        <p:spPr>
          <a:xfrm>
            <a:off x="170501" y="1894467"/>
            <a:ext cx="1269299" cy="328399"/>
          </a:xfrm>
          <a:prstGeom prst="rect">
            <a:avLst/>
          </a:prstGeom>
          <a:noFill/>
          <a:ln>
            <a:noFill/>
          </a:ln>
        </p:spPr>
        <p:txBody>
          <a:bodyPr lIns="91425" tIns="91425" rIns="91425" bIns="91425" anchor="t" anchorCtr="0">
            <a:noAutofit/>
          </a:bodyPr>
          <a:lstStyle/>
          <a:p>
            <a:pPr lvl="0" algn="ctr" rtl="0">
              <a:spcBef>
                <a:spcPts val="0"/>
              </a:spcBef>
              <a:buNone/>
            </a:pPr>
            <a:r>
              <a:rPr lang="en" sz="1200"/>
              <a:t>Pulse</a:t>
            </a:r>
          </a:p>
        </p:txBody>
      </p:sp>
      <p:sp>
        <p:nvSpPr>
          <p:cNvPr id="66" name="Shape 66"/>
          <p:cNvSpPr txBox="1"/>
          <p:nvPr/>
        </p:nvSpPr>
        <p:spPr>
          <a:xfrm>
            <a:off x="3673776" y="1744034"/>
            <a:ext cx="1269299" cy="328399"/>
          </a:xfrm>
          <a:prstGeom prst="rect">
            <a:avLst/>
          </a:prstGeom>
          <a:noFill/>
          <a:ln>
            <a:noFill/>
          </a:ln>
        </p:spPr>
        <p:txBody>
          <a:bodyPr lIns="91425" tIns="91425" rIns="91425" bIns="91425" anchor="t" anchorCtr="0">
            <a:noAutofit/>
          </a:bodyPr>
          <a:lstStyle/>
          <a:p>
            <a:pPr lvl="0" algn="ctr" rtl="0">
              <a:spcBef>
                <a:spcPts val="0"/>
              </a:spcBef>
              <a:buNone/>
            </a:pPr>
            <a:r>
              <a:rPr lang="en" sz="1200"/>
              <a:t>Motion</a:t>
            </a:r>
          </a:p>
        </p:txBody>
      </p:sp>
      <p:sp>
        <p:nvSpPr>
          <p:cNvPr id="67" name="Shape 67"/>
          <p:cNvSpPr txBox="1"/>
          <p:nvPr/>
        </p:nvSpPr>
        <p:spPr>
          <a:xfrm>
            <a:off x="214063" y="6400734"/>
            <a:ext cx="1269299" cy="328399"/>
          </a:xfrm>
          <a:prstGeom prst="rect">
            <a:avLst/>
          </a:prstGeom>
          <a:noFill/>
          <a:ln>
            <a:noFill/>
          </a:ln>
        </p:spPr>
        <p:txBody>
          <a:bodyPr lIns="91425" tIns="91425" rIns="91425" bIns="91425" anchor="t" anchorCtr="0">
            <a:noAutofit/>
          </a:bodyPr>
          <a:lstStyle/>
          <a:p>
            <a:pPr lvl="0" algn="ctr" rtl="0">
              <a:spcBef>
                <a:spcPts val="0"/>
              </a:spcBef>
              <a:buNone/>
            </a:pPr>
            <a:r>
              <a:rPr lang="en" sz="1200"/>
              <a:t>Color</a:t>
            </a:r>
          </a:p>
        </p:txBody>
      </p:sp>
      <p:sp>
        <p:nvSpPr>
          <p:cNvPr id="68" name="Shape 68"/>
          <p:cNvSpPr txBox="1"/>
          <p:nvPr/>
        </p:nvSpPr>
        <p:spPr>
          <a:xfrm>
            <a:off x="7655263" y="2081515"/>
            <a:ext cx="1269299" cy="328399"/>
          </a:xfrm>
          <a:prstGeom prst="rect">
            <a:avLst/>
          </a:prstGeom>
          <a:noFill/>
          <a:ln>
            <a:noFill/>
          </a:ln>
        </p:spPr>
        <p:txBody>
          <a:bodyPr lIns="91425" tIns="91425" rIns="91425" bIns="91425" anchor="t" anchorCtr="0">
            <a:noAutofit/>
          </a:bodyPr>
          <a:lstStyle/>
          <a:p>
            <a:pPr lvl="0" algn="ctr" rtl="0">
              <a:spcBef>
                <a:spcPts val="0"/>
              </a:spcBef>
              <a:buNone/>
            </a:pPr>
            <a:r>
              <a:rPr lang="en" sz="1200" dirty="0"/>
              <a:t>pH</a:t>
            </a:r>
          </a:p>
        </p:txBody>
      </p:sp>
      <p:pic>
        <p:nvPicPr>
          <p:cNvPr id="69" name="Shape 69"/>
          <p:cNvPicPr preferRelativeResize="0"/>
          <p:nvPr/>
        </p:nvPicPr>
        <p:blipFill>
          <a:blip r:embed="rId7">
            <a:alphaModFix/>
          </a:blip>
          <a:stretch>
            <a:fillRect/>
          </a:stretch>
        </p:blipFill>
        <p:spPr>
          <a:xfrm>
            <a:off x="4777100" y="2718183"/>
            <a:ext cx="1031324" cy="1375099"/>
          </a:xfrm>
          <a:prstGeom prst="rect">
            <a:avLst/>
          </a:prstGeom>
          <a:noFill/>
          <a:ln>
            <a:noFill/>
          </a:ln>
        </p:spPr>
      </p:pic>
      <p:pic>
        <p:nvPicPr>
          <p:cNvPr id="70" name="Shape 70"/>
          <p:cNvPicPr preferRelativeResize="0"/>
          <p:nvPr/>
        </p:nvPicPr>
        <p:blipFill>
          <a:blip r:embed="rId8">
            <a:alphaModFix/>
          </a:blip>
          <a:stretch>
            <a:fillRect/>
          </a:stretch>
        </p:blipFill>
        <p:spPr>
          <a:xfrm>
            <a:off x="170504" y="2422699"/>
            <a:ext cx="1470817" cy="1961100"/>
          </a:xfrm>
          <a:prstGeom prst="rect">
            <a:avLst/>
          </a:prstGeom>
          <a:noFill/>
          <a:ln>
            <a:noFill/>
          </a:ln>
        </p:spPr>
      </p:pic>
      <p:pic>
        <p:nvPicPr>
          <p:cNvPr id="71" name="Shape 71"/>
          <p:cNvPicPr preferRelativeResize="0"/>
          <p:nvPr/>
        </p:nvPicPr>
        <p:blipFill rotWithShape="1">
          <a:blip r:embed="rId9">
            <a:alphaModFix/>
          </a:blip>
          <a:srcRect l="53336" t="47514"/>
          <a:stretch/>
        </p:blipFill>
        <p:spPr>
          <a:xfrm>
            <a:off x="7793926" y="5382501"/>
            <a:ext cx="638073" cy="956900"/>
          </a:xfrm>
          <a:prstGeom prst="rect">
            <a:avLst/>
          </a:prstGeom>
          <a:noFill/>
          <a:ln>
            <a:noFill/>
          </a:ln>
        </p:spPr>
      </p:pic>
      <p:pic>
        <p:nvPicPr>
          <p:cNvPr id="72" name="Shape 72"/>
          <p:cNvPicPr preferRelativeResize="0"/>
          <p:nvPr/>
        </p:nvPicPr>
        <p:blipFill>
          <a:blip r:embed="rId10">
            <a:alphaModFix/>
          </a:blip>
          <a:stretch>
            <a:fillRect/>
          </a:stretch>
        </p:blipFill>
        <p:spPr>
          <a:xfrm>
            <a:off x="5258917" y="4675833"/>
            <a:ext cx="1470817" cy="1961100"/>
          </a:xfrm>
          <a:prstGeom prst="rect">
            <a:avLst/>
          </a:prstGeom>
          <a:noFill/>
          <a:ln>
            <a:noFill/>
          </a:ln>
        </p:spPr>
      </p:pic>
      <p:pic>
        <p:nvPicPr>
          <p:cNvPr id="73" name="Shape 73"/>
          <p:cNvPicPr preferRelativeResize="0"/>
          <p:nvPr/>
        </p:nvPicPr>
        <p:blipFill>
          <a:blip r:embed="rId11">
            <a:alphaModFix/>
          </a:blip>
          <a:stretch>
            <a:fillRect/>
          </a:stretch>
        </p:blipFill>
        <p:spPr>
          <a:xfrm>
            <a:off x="5965017" y="2349166"/>
            <a:ext cx="1470817" cy="1961100"/>
          </a:xfrm>
          <a:prstGeom prst="rect">
            <a:avLst/>
          </a:prstGeom>
          <a:noFill/>
          <a:ln>
            <a:noFill/>
          </a:ln>
        </p:spPr>
      </p:pic>
      <p:pic>
        <p:nvPicPr>
          <p:cNvPr id="74" name="Shape 74"/>
          <p:cNvPicPr preferRelativeResize="0"/>
          <p:nvPr/>
        </p:nvPicPr>
        <p:blipFill>
          <a:blip r:embed="rId12">
            <a:alphaModFix/>
          </a:blip>
          <a:stretch>
            <a:fillRect/>
          </a:stretch>
        </p:blipFill>
        <p:spPr>
          <a:xfrm>
            <a:off x="1819016" y="120415"/>
            <a:ext cx="1470817" cy="1961100"/>
          </a:xfrm>
          <a:prstGeom prst="rect">
            <a:avLst/>
          </a:prstGeom>
          <a:noFill/>
          <a:ln>
            <a:noFill/>
          </a:ln>
        </p:spPr>
      </p:pic>
      <p:pic>
        <p:nvPicPr>
          <p:cNvPr id="75" name="Shape 75"/>
          <p:cNvPicPr preferRelativeResize="0"/>
          <p:nvPr/>
        </p:nvPicPr>
        <p:blipFill>
          <a:blip r:embed="rId13">
            <a:alphaModFix/>
          </a:blip>
          <a:stretch>
            <a:fillRect/>
          </a:stretch>
        </p:blipFill>
        <p:spPr>
          <a:xfrm>
            <a:off x="1849025" y="4773850"/>
            <a:ext cx="1174150" cy="1565533"/>
          </a:xfrm>
          <a:prstGeom prst="rect">
            <a:avLst/>
          </a:prstGeom>
          <a:noFill/>
          <a:ln>
            <a:noFill/>
          </a:ln>
        </p:spPr>
      </p:pic>
      <p:pic>
        <p:nvPicPr>
          <p:cNvPr id="76" name="Shape 76"/>
          <p:cNvPicPr preferRelativeResize="0"/>
          <p:nvPr/>
        </p:nvPicPr>
        <p:blipFill>
          <a:blip r:embed="rId14">
            <a:alphaModFix/>
          </a:blip>
          <a:stretch>
            <a:fillRect/>
          </a:stretch>
        </p:blipFill>
        <p:spPr>
          <a:xfrm>
            <a:off x="3453448" y="3521799"/>
            <a:ext cx="1031324" cy="1375099"/>
          </a:xfrm>
          <a:prstGeom prst="rect">
            <a:avLst/>
          </a:prstGeom>
          <a:noFill/>
          <a:ln>
            <a:noFill/>
          </a:ln>
        </p:spPr>
      </p:pic>
      <p:pic>
        <p:nvPicPr>
          <p:cNvPr id="77" name="Shape 77"/>
          <p:cNvPicPr preferRelativeResize="0"/>
          <p:nvPr/>
        </p:nvPicPr>
        <p:blipFill>
          <a:blip r:embed="rId15">
            <a:alphaModFix/>
          </a:blip>
          <a:stretch>
            <a:fillRect/>
          </a:stretch>
        </p:blipFill>
        <p:spPr>
          <a:xfrm>
            <a:off x="7592416" y="2935815"/>
            <a:ext cx="1470817" cy="1961100"/>
          </a:xfrm>
          <a:prstGeom prst="rect">
            <a:avLst/>
          </a:prstGeom>
          <a:noFill/>
          <a:ln>
            <a:noFill/>
          </a:ln>
        </p:spPr>
      </p:pic>
      <p:pic>
        <p:nvPicPr>
          <p:cNvPr id="78" name="Shape 78"/>
          <p:cNvPicPr preferRelativeResize="0"/>
          <p:nvPr/>
        </p:nvPicPr>
        <p:blipFill>
          <a:blip r:embed="rId16">
            <a:alphaModFix/>
          </a:blip>
          <a:stretch>
            <a:fillRect/>
          </a:stretch>
        </p:blipFill>
        <p:spPr>
          <a:xfrm>
            <a:off x="3234279" y="4896899"/>
            <a:ext cx="1470817" cy="1961100"/>
          </a:xfrm>
          <a:prstGeom prst="rect">
            <a:avLst/>
          </a:prstGeom>
          <a:noFill/>
          <a:ln>
            <a:noFill/>
          </a:ln>
        </p:spPr>
      </p:pic>
      <p:pic>
        <p:nvPicPr>
          <p:cNvPr id="79" name="Shape 79"/>
          <p:cNvPicPr preferRelativeResize="0"/>
          <p:nvPr/>
        </p:nvPicPr>
        <p:blipFill>
          <a:blip r:embed="rId17">
            <a:alphaModFix/>
          </a:blip>
          <a:stretch>
            <a:fillRect/>
          </a:stretch>
        </p:blipFill>
        <p:spPr>
          <a:xfrm>
            <a:off x="5454041" y="261782"/>
            <a:ext cx="1470817" cy="1961100"/>
          </a:xfrm>
          <a:prstGeom prst="rect">
            <a:avLst/>
          </a:prstGeom>
          <a:noFill/>
          <a:ln>
            <a:noFill/>
          </a:ln>
        </p:spPr>
      </p:pic>
      <p:pic>
        <p:nvPicPr>
          <p:cNvPr id="80" name="Shape 80"/>
          <p:cNvPicPr preferRelativeResize="0"/>
          <p:nvPr/>
        </p:nvPicPr>
        <p:blipFill>
          <a:blip r:embed="rId18">
            <a:alphaModFix/>
          </a:blip>
          <a:stretch>
            <a:fillRect/>
          </a:stretch>
        </p:blipFill>
        <p:spPr>
          <a:xfrm>
            <a:off x="2241676" y="2570352"/>
            <a:ext cx="826999" cy="833300"/>
          </a:xfrm>
          <a:prstGeom prst="rect">
            <a:avLst/>
          </a:prstGeom>
          <a:noFill/>
          <a:ln>
            <a:noFill/>
          </a:ln>
        </p:spPr>
      </p:pic>
      <p:sp>
        <p:nvSpPr>
          <p:cNvPr id="81" name="Shape 81"/>
          <p:cNvSpPr txBox="1"/>
          <p:nvPr/>
        </p:nvSpPr>
        <p:spPr>
          <a:xfrm>
            <a:off x="2020526" y="3458367"/>
            <a:ext cx="1269299" cy="328399"/>
          </a:xfrm>
          <a:prstGeom prst="rect">
            <a:avLst/>
          </a:prstGeom>
          <a:noFill/>
          <a:ln>
            <a:noFill/>
          </a:ln>
        </p:spPr>
        <p:txBody>
          <a:bodyPr lIns="91425" tIns="91425" rIns="91425" bIns="91425" anchor="t" anchorCtr="0">
            <a:noAutofit/>
          </a:bodyPr>
          <a:lstStyle/>
          <a:p>
            <a:pPr lvl="0" algn="ctr" rtl="0">
              <a:spcBef>
                <a:spcPts val="0"/>
              </a:spcBef>
              <a:buNone/>
            </a:pPr>
            <a:r>
              <a:rPr lang="en" sz="1200"/>
              <a:t>Range Finder</a:t>
            </a:r>
          </a:p>
        </p:txBody>
      </p:sp>
      <p:sp>
        <p:nvSpPr>
          <p:cNvPr id="82" name="Shape 82"/>
          <p:cNvSpPr txBox="1"/>
          <p:nvPr/>
        </p:nvSpPr>
        <p:spPr>
          <a:xfrm>
            <a:off x="1945076" y="1806067"/>
            <a:ext cx="1269299" cy="328399"/>
          </a:xfrm>
          <a:prstGeom prst="rect">
            <a:avLst/>
          </a:prstGeom>
          <a:noFill/>
          <a:ln>
            <a:noFill/>
          </a:ln>
        </p:spPr>
        <p:txBody>
          <a:bodyPr lIns="91425" tIns="91425" rIns="91425" bIns="91425" anchor="t" anchorCtr="0">
            <a:noAutofit/>
          </a:bodyPr>
          <a:lstStyle/>
          <a:p>
            <a:pPr lvl="0" algn="ctr" rtl="0">
              <a:spcBef>
                <a:spcPts val="0"/>
              </a:spcBef>
              <a:buNone/>
            </a:pPr>
            <a:r>
              <a:rPr lang="en" sz="1200"/>
              <a:t>Gas</a:t>
            </a:r>
          </a:p>
        </p:txBody>
      </p:sp>
      <p:sp>
        <p:nvSpPr>
          <p:cNvPr id="83" name="Shape 83"/>
          <p:cNvSpPr txBox="1"/>
          <p:nvPr/>
        </p:nvSpPr>
        <p:spPr>
          <a:xfrm>
            <a:off x="5554800" y="1980901"/>
            <a:ext cx="1269299" cy="328399"/>
          </a:xfrm>
          <a:prstGeom prst="rect">
            <a:avLst/>
          </a:prstGeom>
          <a:noFill/>
          <a:ln>
            <a:noFill/>
          </a:ln>
        </p:spPr>
        <p:txBody>
          <a:bodyPr lIns="91425" tIns="91425" rIns="91425" bIns="91425" anchor="t" anchorCtr="0">
            <a:noAutofit/>
          </a:bodyPr>
          <a:lstStyle/>
          <a:p>
            <a:pPr lvl="0" algn="ctr" rtl="0">
              <a:spcBef>
                <a:spcPts val="0"/>
              </a:spcBef>
              <a:buNone/>
            </a:pPr>
            <a:r>
              <a:rPr lang="en" sz="1200"/>
              <a:t>Pressure</a:t>
            </a:r>
          </a:p>
        </p:txBody>
      </p:sp>
      <p:sp>
        <p:nvSpPr>
          <p:cNvPr id="84" name="Shape 84"/>
          <p:cNvSpPr txBox="1"/>
          <p:nvPr/>
        </p:nvSpPr>
        <p:spPr>
          <a:xfrm>
            <a:off x="4658113" y="3981867"/>
            <a:ext cx="1269299" cy="328399"/>
          </a:xfrm>
          <a:prstGeom prst="rect">
            <a:avLst/>
          </a:prstGeom>
          <a:noFill/>
          <a:ln>
            <a:noFill/>
          </a:ln>
        </p:spPr>
        <p:txBody>
          <a:bodyPr lIns="91425" tIns="91425" rIns="91425" bIns="91425" anchor="t" anchorCtr="0">
            <a:noAutofit/>
          </a:bodyPr>
          <a:lstStyle/>
          <a:p>
            <a:pPr lvl="0" algn="ctr" rtl="0">
              <a:spcBef>
                <a:spcPts val="0"/>
              </a:spcBef>
              <a:buNone/>
            </a:pPr>
            <a:r>
              <a:rPr lang="en" sz="1200"/>
              <a:t>Temperature</a:t>
            </a:r>
          </a:p>
        </p:txBody>
      </p:sp>
      <p:sp>
        <p:nvSpPr>
          <p:cNvPr id="85" name="Shape 85"/>
          <p:cNvSpPr txBox="1"/>
          <p:nvPr/>
        </p:nvSpPr>
        <p:spPr>
          <a:xfrm>
            <a:off x="3388825" y="4675834"/>
            <a:ext cx="1269299" cy="328399"/>
          </a:xfrm>
          <a:prstGeom prst="rect">
            <a:avLst/>
          </a:prstGeom>
          <a:noFill/>
          <a:ln>
            <a:noFill/>
          </a:ln>
        </p:spPr>
        <p:txBody>
          <a:bodyPr lIns="91425" tIns="91425" rIns="91425" bIns="91425" anchor="t" anchorCtr="0">
            <a:noAutofit/>
          </a:bodyPr>
          <a:lstStyle/>
          <a:p>
            <a:pPr lvl="0" algn="ctr" rtl="0">
              <a:spcBef>
                <a:spcPts val="0"/>
              </a:spcBef>
              <a:buNone/>
            </a:pPr>
            <a:r>
              <a:rPr lang="en" sz="1200">
                <a:solidFill>
                  <a:schemeClr val="dk1"/>
                </a:solidFill>
              </a:rPr>
              <a:t>Barometric Pressure </a:t>
            </a:r>
          </a:p>
          <a:p>
            <a:pPr lvl="0" algn="ctr" rtl="0">
              <a:spcBef>
                <a:spcPts val="0"/>
              </a:spcBef>
              <a:buNone/>
            </a:pPr>
            <a:endParaRPr sz="1200"/>
          </a:p>
        </p:txBody>
      </p:sp>
      <p:sp>
        <p:nvSpPr>
          <p:cNvPr id="86" name="Shape 86"/>
          <p:cNvSpPr txBox="1"/>
          <p:nvPr/>
        </p:nvSpPr>
        <p:spPr>
          <a:xfrm>
            <a:off x="278676" y="4026617"/>
            <a:ext cx="1269299" cy="328399"/>
          </a:xfrm>
          <a:prstGeom prst="rect">
            <a:avLst/>
          </a:prstGeom>
          <a:noFill/>
          <a:ln>
            <a:noFill/>
          </a:ln>
        </p:spPr>
        <p:txBody>
          <a:bodyPr lIns="91425" tIns="91425" rIns="91425" bIns="91425" anchor="t" anchorCtr="0">
            <a:noAutofit/>
          </a:bodyPr>
          <a:lstStyle/>
          <a:p>
            <a:pPr lvl="0" algn="ctr" rtl="0">
              <a:spcBef>
                <a:spcPts val="0"/>
              </a:spcBef>
              <a:buNone/>
            </a:pPr>
            <a:r>
              <a:rPr lang="en" sz="1200"/>
              <a:t>Photocell</a:t>
            </a:r>
          </a:p>
        </p:txBody>
      </p:sp>
      <p:sp>
        <p:nvSpPr>
          <p:cNvPr id="87" name="Shape 87"/>
          <p:cNvSpPr txBox="1"/>
          <p:nvPr/>
        </p:nvSpPr>
        <p:spPr>
          <a:xfrm>
            <a:off x="1833751" y="6045917"/>
            <a:ext cx="1269299" cy="328399"/>
          </a:xfrm>
          <a:prstGeom prst="rect">
            <a:avLst/>
          </a:prstGeom>
          <a:noFill/>
          <a:ln>
            <a:noFill/>
          </a:ln>
        </p:spPr>
        <p:txBody>
          <a:bodyPr lIns="91425" tIns="91425" rIns="91425" bIns="91425" anchor="t" anchorCtr="0">
            <a:noAutofit/>
          </a:bodyPr>
          <a:lstStyle/>
          <a:p>
            <a:pPr lvl="0" algn="ctr" rtl="0">
              <a:spcBef>
                <a:spcPts val="0"/>
              </a:spcBef>
              <a:buNone/>
            </a:pPr>
            <a:r>
              <a:rPr lang="en" sz="1200"/>
              <a:t>Humidity</a:t>
            </a:r>
          </a:p>
        </p:txBody>
      </p:sp>
      <p:sp>
        <p:nvSpPr>
          <p:cNvPr id="88" name="Shape 88"/>
          <p:cNvSpPr txBox="1"/>
          <p:nvPr/>
        </p:nvSpPr>
        <p:spPr>
          <a:xfrm>
            <a:off x="6065776" y="4328850"/>
            <a:ext cx="1269299" cy="328399"/>
          </a:xfrm>
          <a:prstGeom prst="rect">
            <a:avLst/>
          </a:prstGeom>
          <a:noFill/>
          <a:ln>
            <a:noFill/>
          </a:ln>
        </p:spPr>
        <p:txBody>
          <a:bodyPr lIns="91425" tIns="91425" rIns="91425" bIns="91425" anchor="t" anchorCtr="0">
            <a:noAutofit/>
          </a:bodyPr>
          <a:lstStyle/>
          <a:p>
            <a:pPr lvl="0" algn="ctr" rtl="0">
              <a:spcBef>
                <a:spcPts val="0"/>
              </a:spcBef>
              <a:buNone/>
            </a:pPr>
            <a:r>
              <a:rPr lang="en" sz="1200"/>
              <a:t>Force</a:t>
            </a:r>
          </a:p>
        </p:txBody>
      </p:sp>
      <p:sp>
        <p:nvSpPr>
          <p:cNvPr id="89" name="Shape 89"/>
          <p:cNvSpPr txBox="1"/>
          <p:nvPr/>
        </p:nvSpPr>
        <p:spPr>
          <a:xfrm>
            <a:off x="5554800" y="6339401"/>
            <a:ext cx="1269299" cy="328399"/>
          </a:xfrm>
          <a:prstGeom prst="rect">
            <a:avLst/>
          </a:prstGeom>
          <a:noFill/>
          <a:ln>
            <a:noFill/>
          </a:ln>
        </p:spPr>
        <p:txBody>
          <a:bodyPr lIns="91425" tIns="91425" rIns="91425" bIns="91425" anchor="t" anchorCtr="0">
            <a:noAutofit/>
          </a:bodyPr>
          <a:lstStyle/>
          <a:p>
            <a:pPr lvl="0" algn="ctr" rtl="0">
              <a:spcBef>
                <a:spcPts val="0"/>
              </a:spcBef>
              <a:buNone/>
            </a:pPr>
            <a:r>
              <a:rPr lang="en" sz="1200"/>
              <a:t>Force</a:t>
            </a:r>
          </a:p>
        </p:txBody>
      </p:sp>
      <p:sp>
        <p:nvSpPr>
          <p:cNvPr id="90" name="Shape 90"/>
          <p:cNvSpPr txBox="1"/>
          <p:nvPr/>
        </p:nvSpPr>
        <p:spPr>
          <a:xfrm>
            <a:off x="3388825" y="6346267"/>
            <a:ext cx="1269299" cy="328399"/>
          </a:xfrm>
          <a:prstGeom prst="rect">
            <a:avLst/>
          </a:prstGeom>
          <a:noFill/>
          <a:ln>
            <a:noFill/>
          </a:ln>
        </p:spPr>
        <p:txBody>
          <a:bodyPr lIns="91425" tIns="91425" rIns="91425" bIns="91425" anchor="t" anchorCtr="0">
            <a:noAutofit/>
          </a:bodyPr>
          <a:lstStyle/>
          <a:p>
            <a:pPr lvl="0" algn="ctr" rtl="0">
              <a:spcBef>
                <a:spcPts val="0"/>
              </a:spcBef>
              <a:buNone/>
            </a:pPr>
            <a:r>
              <a:rPr lang="en" sz="1200"/>
              <a:t>Light</a:t>
            </a:r>
          </a:p>
        </p:txBody>
      </p:sp>
      <p:sp>
        <p:nvSpPr>
          <p:cNvPr id="91" name="Shape 91"/>
          <p:cNvSpPr txBox="1"/>
          <p:nvPr/>
        </p:nvSpPr>
        <p:spPr>
          <a:xfrm>
            <a:off x="7793926" y="4583634"/>
            <a:ext cx="1269299" cy="328399"/>
          </a:xfrm>
          <a:prstGeom prst="rect">
            <a:avLst/>
          </a:prstGeom>
          <a:noFill/>
          <a:ln>
            <a:noFill/>
          </a:ln>
        </p:spPr>
        <p:txBody>
          <a:bodyPr lIns="91425" tIns="91425" rIns="91425" bIns="91425" anchor="t" anchorCtr="0">
            <a:noAutofit/>
          </a:bodyPr>
          <a:lstStyle/>
          <a:p>
            <a:pPr lvl="0" algn="ctr" rtl="0">
              <a:spcBef>
                <a:spcPts val="0"/>
              </a:spcBef>
              <a:buNone/>
            </a:pPr>
            <a:r>
              <a:rPr lang="en" sz="1200"/>
              <a:t>Flex</a:t>
            </a:r>
          </a:p>
        </p:txBody>
      </p:sp>
      <p:sp>
        <p:nvSpPr>
          <p:cNvPr id="92" name="Shape 92"/>
          <p:cNvSpPr txBox="1"/>
          <p:nvPr/>
        </p:nvSpPr>
        <p:spPr>
          <a:xfrm>
            <a:off x="7478313" y="6032934"/>
            <a:ext cx="1269299" cy="328399"/>
          </a:xfrm>
          <a:prstGeom prst="rect">
            <a:avLst/>
          </a:prstGeom>
          <a:noFill/>
          <a:ln>
            <a:noFill/>
          </a:ln>
        </p:spPr>
        <p:txBody>
          <a:bodyPr lIns="91425" tIns="91425" rIns="91425" bIns="91425" anchor="t" anchorCtr="0">
            <a:noAutofit/>
          </a:bodyPr>
          <a:lstStyle/>
          <a:p>
            <a:pPr lvl="0" algn="ctr" rtl="0">
              <a:spcBef>
                <a:spcPts val="0"/>
              </a:spcBef>
              <a:buNone/>
            </a:pPr>
            <a:r>
              <a:rPr lang="en" sz="1200"/>
              <a:t>Single Axis Accelerometer </a:t>
            </a:r>
          </a:p>
        </p:txBody>
      </p:sp>
    </p:spTree>
    <p:extLst>
      <p:ext uri="{BB962C8B-B14F-4D97-AF65-F5344CB8AC3E}">
        <p14:creationId xmlns:p14="http://schemas.microsoft.com/office/powerpoint/2010/main" val="1517399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8474" y="484094"/>
            <a:ext cx="7556313" cy="553998"/>
          </a:xfrm>
          <a:prstGeom prst="rect">
            <a:avLst/>
          </a:prstGeom>
        </p:spPr>
        <p:txBody>
          <a:bodyPr vert="horz" wrap="square" lIns="0" tIns="0" rIns="0" bIns="0" rtlCol="0">
            <a:spAutoFit/>
          </a:bodyPr>
          <a:lstStyle/>
          <a:p>
            <a:pPr marL="12700">
              <a:lnSpc>
                <a:spcPct val="100000"/>
              </a:lnSpc>
            </a:pPr>
            <a:r>
              <a:rPr spc="-800" dirty="0">
                <a:latin typeface="Times New Roman"/>
                <a:cs typeface="Times New Roman"/>
              </a:rPr>
              <a:t> </a:t>
            </a:r>
            <a:r>
              <a:rPr spc="-320" dirty="0"/>
              <a:t>INPUT</a:t>
            </a:r>
            <a:r>
              <a:rPr spc="-480" dirty="0"/>
              <a:t>S</a:t>
            </a:r>
          </a:p>
        </p:txBody>
      </p:sp>
      <p:sp>
        <p:nvSpPr>
          <p:cNvPr id="3" name="object 3"/>
          <p:cNvSpPr/>
          <p:nvPr/>
        </p:nvSpPr>
        <p:spPr>
          <a:xfrm>
            <a:off x="225883" y="3850246"/>
            <a:ext cx="2809418" cy="21085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08694" y="3850246"/>
            <a:ext cx="2809418" cy="2108500"/>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3214451" y="3850246"/>
            <a:ext cx="2809418" cy="2108500"/>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3214465" y="1323248"/>
            <a:ext cx="2809416" cy="2108501"/>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320210" y="1323248"/>
            <a:ext cx="2809418" cy="2108501"/>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6108694" y="1323248"/>
            <a:ext cx="2809418" cy="2108501"/>
          </a:xfrm>
          <a:prstGeom prst="rect">
            <a:avLst/>
          </a:prstGeom>
          <a:blipFill>
            <a:blip r:embed="rId8" cstate="print"/>
            <a:stretch>
              <a:fillRect/>
            </a:stretch>
          </a:blipFill>
        </p:spPr>
        <p:txBody>
          <a:bodyPr wrap="square" lIns="0" tIns="0" rIns="0" bIns="0" rtlCol="0"/>
          <a:lstStyle/>
          <a:p>
            <a:endParaRPr/>
          </a:p>
        </p:txBody>
      </p:sp>
      <p:sp>
        <p:nvSpPr>
          <p:cNvPr id="9" name="object 9"/>
          <p:cNvSpPr txBox="1"/>
          <p:nvPr/>
        </p:nvSpPr>
        <p:spPr>
          <a:xfrm>
            <a:off x="756999" y="991319"/>
            <a:ext cx="1816100" cy="200055"/>
          </a:xfrm>
          <a:prstGeom prst="rect">
            <a:avLst/>
          </a:prstGeom>
        </p:spPr>
        <p:txBody>
          <a:bodyPr vert="horz" wrap="square" lIns="0" tIns="0" rIns="0" bIns="0" rtlCol="0">
            <a:spAutoFit/>
          </a:bodyPr>
          <a:lstStyle/>
          <a:p>
            <a:pPr marL="12700">
              <a:lnSpc>
                <a:spcPct val="100000"/>
              </a:lnSpc>
            </a:pPr>
            <a:r>
              <a:rPr sz="1300" b="1" spc="-5" dirty="0">
                <a:latin typeface="Helvetica Neue"/>
                <a:cs typeface="Helvetica Neue"/>
              </a:rPr>
              <a:t>GAME</a:t>
            </a:r>
            <a:r>
              <a:rPr sz="1300" b="1" spc="-45" dirty="0">
                <a:latin typeface="Helvetica Neue"/>
                <a:cs typeface="Helvetica Neue"/>
              </a:rPr>
              <a:t> </a:t>
            </a:r>
            <a:r>
              <a:rPr sz="1300" b="1" spc="-5" dirty="0">
                <a:latin typeface="Helvetica Neue"/>
                <a:cs typeface="Helvetica Neue"/>
              </a:rPr>
              <a:t>CONTROLLERS</a:t>
            </a:r>
            <a:endParaRPr sz="1300">
              <a:latin typeface="Helvetica Neue"/>
              <a:cs typeface="Helvetica Neue"/>
            </a:endParaRPr>
          </a:p>
        </p:txBody>
      </p:sp>
      <p:sp>
        <p:nvSpPr>
          <p:cNvPr id="10" name="object 10"/>
          <p:cNvSpPr txBox="1"/>
          <p:nvPr/>
        </p:nvSpPr>
        <p:spPr>
          <a:xfrm>
            <a:off x="3539252" y="982389"/>
            <a:ext cx="1955800" cy="200055"/>
          </a:xfrm>
          <a:prstGeom prst="rect">
            <a:avLst/>
          </a:prstGeom>
        </p:spPr>
        <p:txBody>
          <a:bodyPr vert="horz" wrap="square" lIns="0" tIns="0" rIns="0" bIns="0" rtlCol="0">
            <a:spAutoFit/>
          </a:bodyPr>
          <a:lstStyle/>
          <a:p>
            <a:pPr marL="12700">
              <a:lnSpc>
                <a:spcPct val="100000"/>
              </a:lnSpc>
            </a:pPr>
            <a:r>
              <a:rPr sz="1300" b="1" spc="-5" dirty="0">
                <a:latin typeface="Helvetica Neue"/>
                <a:cs typeface="Helvetica Neue"/>
              </a:rPr>
              <a:t>SOIL TEMP </a:t>
            </a:r>
            <a:r>
              <a:rPr sz="1300" b="1" dirty="0">
                <a:latin typeface="Helvetica Neue"/>
                <a:cs typeface="Helvetica Neue"/>
              </a:rPr>
              <a:t>/</a:t>
            </a:r>
            <a:r>
              <a:rPr sz="1300" b="1" spc="-45" dirty="0">
                <a:latin typeface="Helvetica Neue"/>
                <a:cs typeface="Helvetica Neue"/>
              </a:rPr>
              <a:t> </a:t>
            </a:r>
            <a:r>
              <a:rPr sz="1300" b="1" spc="-5" dirty="0">
                <a:latin typeface="Helvetica Neue"/>
                <a:cs typeface="Helvetica Neue"/>
              </a:rPr>
              <a:t>MOISTURE</a:t>
            </a:r>
            <a:endParaRPr sz="1300">
              <a:latin typeface="Helvetica Neue"/>
              <a:cs typeface="Helvetica Neue"/>
            </a:endParaRPr>
          </a:p>
        </p:txBody>
      </p:sp>
      <p:sp>
        <p:nvSpPr>
          <p:cNvPr id="11" name="object 11"/>
          <p:cNvSpPr txBox="1"/>
          <p:nvPr/>
        </p:nvSpPr>
        <p:spPr>
          <a:xfrm>
            <a:off x="6760272" y="982389"/>
            <a:ext cx="1306195" cy="200055"/>
          </a:xfrm>
          <a:prstGeom prst="rect">
            <a:avLst/>
          </a:prstGeom>
        </p:spPr>
        <p:txBody>
          <a:bodyPr vert="horz" wrap="square" lIns="0" tIns="0" rIns="0" bIns="0" rtlCol="0">
            <a:spAutoFit/>
          </a:bodyPr>
          <a:lstStyle/>
          <a:p>
            <a:pPr marL="12700">
              <a:lnSpc>
                <a:spcPct val="100000"/>
              </a:lnSpc>
            </a:pPr>
            <a:r>
              <a:rPr sz="1300" b="1" spc="-5" dirty="0">
                <a:latin typeface="Helvetica Neue"/>
                <a:cs typeface="Helvetica Neue"/>
              </a:rPr>
              <a:t>TOUCHSCREEN</a:t>
            </a:r>
            <a:endParaRPr sz="1300">
              <a:latin typeface="Helvetica Neue"/>
              <a:cs typeface="Helvetica Neue"/>
            </a:endParaRPr>
          </a:p>
        </p:txBody>
      </p:sp>
      <p:sp>
        <p:nvSpPr>
          <p:cNvPr id="12" name="object 12"/>
          <p:cNvSpPr txBox="1"/>
          <p:nvPr/>
        </p:nvSpPr>
        <p:spPr>
          <a:xfrm>
            <a:off x="1054584" y="6123635"/>
            <a:ext cx="1259205" cy="200055"/>
          </a:xfrm>
          <a:prstGeom prst="rect">
            <a:avLst/>
          </a:prstGeom>
        </p:spPr>
        <p:txBody>
          <a:bodyPr vert="horz" wrap="square" lIns="0" tIns="0" rIns="0" bIns="0" rtlCol="0">
            <a:spAutoFit/>
          </a:bodyPr>
          <a:lstStyle/>
          <a:p>
            <a:pPr marL="12700">
              <a:lnSpc>
                <a:spcPct val="100000"/>
              </a:lnSpc>
            </a:pPr>
            <a:r>
              <a:rPr sz="1300" b="1" spc="-5" dirty="0">
                <a:latin typeface="Helvetica Neue"/>
                <a:cs typeface="Helvetica Neue"/>
              </a:rPr>
              <a:t>LIQUID</a:t>
            </a:r>
            <a:r>
              <a:rPr sz="1300" b="1" spc="-60" dirty="0">
                <a:latin typeface="Helvetica Neue"/>
                <a:cs typeface="Helvetica Neue"/>
              </a:rPr>
              <a:t> </a:t>
            </a:r>
            <a:r>
              <a:rPr sz="1300" b="1" spc="-5" dirty="0">
                <a:latin typeface="Helvetica Neue"/>
                <a:cs typeface="Helvetica Neue"/>
              </a:rPr>
              <a:t>LEVELS</a:t>
            </a:r>
            <a:endParaRPr sz="1300">
              <a:latin typeface="Helvetica Neue"/>
              <a:cs typeface="Helvetica Neue"/>
            </a:endParaRPr>
          </a:p>
        </p:txBody>
      </p:sp>
      <p:sp>
        <p:nvSpPr>
          <p:cNvPr id="13" name="object 13"/>
          <p:cNvSpPr txBox="1"/>
          <p:nvPr/>
        </p:nvSpPr>
        <p:spPr>
          <a:xfrm>
            <a:off x="3575921" y="6123635"/>
            <a:ext cx="1854835" cy="200055"/>
          </a:xfrm>
          <a:prstGeom prst="rect">
            <a:avLst/>
          </a:prstGeom>
        </p:spPr>
        <p:txBody>
          <a:bodyPr vert="horz" wrap="square" lIns="0" tIns="0" rIns="0" bIns="0" rtlCol="0">
            <a:spAutoFit/>
          </a:bodyPr>
          <a:lstStyle/>
          <a:p>
            <a:pPr marL="12700">
              <a:lnSpc>
                <a:spcPct val="100000"/>
              </a:lnSpc>
            </a:pPr>
            <a:r>
              <a:rPr sz="1300" b="1" spc="-5" dirty="0">
                <a:latin typeface="Helvetica Neue"/>
                <a:cs typeface="Helvetica Neue"/>
              </a:rPr>
              <a:t>LIQUID FLOW</a:t>
            </a:r>
            <a:r>
              <a:rPr sz="1300" b="1" spc="-45" dirty="0">
                <a:latin typeface="Helvetica Neue"/>
                <a:cs typeface="Helvetica Neue"/>
              </a:rPr>
              <a:t> </a:t>
            </a:r>
            <a:r>
              <a:rPr sz="1300" b="1" spc="-5" dirty="0">
                <a:latin typeface="Helvetica Neue"/>
                <a:cs typeface="Helvetica Neue"/>
              </a:rPr>
              <a:t>METERS</a:t>
            </a:r>
            <a:endParaRPr sz="1300">
              <a:latin typeface="Helvetica Neue"/>
              <a:cs typeface="Helvetica Neue"/>
            </a:endParaRPr>
          </a:p>
        </p:txBody>
      </p:sp>
      <p:sp>
        <p:nvSpPr>
          <p:cNvPr id="14" name="object 14"/>
          <p:cNvSpPr txBox="1"/>
          <p:nvPr/>
        </p:nvSpPr>
        <p:spPr>
          <a:xfrm>
            <a:off x="6843071" y="6123635"/>
            <a:ext cx="1146175" cy="200055"/>
          </a:xfrm>
          <a:prstGeom prst="rect">
            <a:avLst/>
          </a:prstGeom>
        </p:spPr>
        <p:txBody>
          <a:bodyPr vert="horz" wrap="square" lIns="0" tIns="0" rIns="0" bIns="0" rtlCol="0">
            <a:spAutoFit/>
          </a:bodyPr>
          <a:lstStyle/>
          <a:p>
            <a:pPr marL="12700">
              <a:lnSpc>
                <a:spcPct val="100000"/>
              </a:lnSpc>
            </a:pPr>
            <a:r>
              <a:rPr sz="1300" b="1" spc="-5" dirty="0">
                <a:latin typeface="Helvetica Neue"/>
                <a:cs typeface="Helvetica Neue"/>
              </a:rPr>
              <a:t>FINGERPRINT</a:t>
            </a:r>
            <a:endParaRPr sz="1300">
              <a:latin typeface="Helvetica Neue"/>
              <a:cs typeface="Helvetica Neue"/>
            </a:endParaRPr>
          </a:p>
        </p:txBody>
      </p:sp>
    </p:spTree>
    <p:extLst>
      <p:ext uri="{BB962C8B-B14F-4D97-AF65-F5344CB8AC3E}">
        <p14:creationId xmlns:p14="http://schemas.microsoft.com/office/powerpoint/2010/main" val="380361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474" y="1277033"/>
            <a:ext cx="3744466" cy="646331"/>
          </a:xfrm>
        </p:spPr>
        <p:txBody>
          <a:bodyPr/>
          <a:lstStyle/>
          <a:p>
            <a:r>
              <a:rPr lang="en" dirty="0"/>
              <a:t>Digital – Switch </a:t>
            </a:r>
            <a:endParaRPr lang="en-US" dirty="0"/>
          </a:p>
        </p:txBody>
      </p:sp>
      <p:pic>
        <p:nvPicPr>
          <p:cNvPr id="6" name="Shape 126"/>
          <p:cNvPicPr preferRelativeResize="0"/>
          <p:nvPr/>
        </p:nvPicPr>
        <p:blipFill>
          <a:blip r:embed="rId2">
            <a:alphaModFix/>
          </a:blip>
          <a:stretch>
            <a:fillRect/>
          </a:stretch>
        </p:blipFill>
        <p:spPr>
          <a:xfrm>
            <a:off x="498474" y="2586347"/>
            <a:ext cx="3268125" cy="3268125"/>
          </a:xfrm>
          <a:prstGeom prst="rect">
            <a:avLst/>
          </a:prstGeom>
          <a:noFill/>
          <a:ln>
            <a:noFill/>
          </a:ln>
        </p:spPr>
      </p:pic>
      <p:pic>
        <p:nvPicPr>
          <p:cNvPr id="7" name="Shape 127"/>
          <p:cNvPicPr preferRelativeResize="0"/>
          <p:nvPr/>
        </p:nvPicPr>
        <p:blipFill>
          <a:blip r:embed="rId3">
            <a:alphaModFix/>
          </a:blip>
          <a:stretch>
            <a:fillRect/>
          </a:stretch>
        </p:blipFill>
        <p:spPr>
          <a:xfrm>
            <a:off x="4924775" y="2503098"/>
            <a:ext cx="3351374" cy="3351374"/>
          </a:xfrm>
          <a:prstGeom prst="rect">
            <a:avLst/>
          </a:prstGeom>
          <a:noFill/>
          <a:ln>
            <a:noFill/>
          </a:ln>
        </p:spPr>
      </p:pic>
      <p:sp>
        <p:nvSpPr>
          <p:cNvPr id="8" name="Rectangle 7"/>
          <p:cNvSpPr/>
          <p:nvPr/>
        </p:nvSpPr>
        <p:spPr>
          <a:xfrm>
            <a:off x="4924775" y="1277034"/>
            <a:ext cx="2724048" cy="646331"/>
          </a:xfrm>
          <a:prstGeom prst="rect">
            <a:avLst/>
          </a:prstGeom>
        </p:spPr>
        <p:txBody>
          <a:bodyPr wrap="none">
            <a:spAutoFit/>
          </a:bodyPr>
          <a:lstStyle/>
          <a:p>
            <a:r>
              <a:rPr lang="en" sz="3600" dirty="0">
                <a:solidFill>
                  <a:schemeClr val="accent1"/>
                </a:solidFill>
                <a:latin typeface="+mj-lt"/>
              </a:rPr>
              <a:t>Analog-LDR</a:t>
            </a:r>
            <a:endParaRPr lang="en-US" sz="3600" dirty="0">
              <a:solidFill>
                <a:schemeClr val="accent1"/>
              </a:solidFill>
              <a:latin typeface="+mj-lt"/>
            </a:endParaRPr>
          </a:p>
        </p:txBody>
      </p:sp>
    </p:spTree>
    <p:extLst>
      <p:ext uri="{BB962C8B-B14F-4D97-AF65-F5344CB8AC3E}">
        <p14:creationId xmlns:p14="http://schemas.microsoft.com/office/powerpoint/2010/main" val="1720285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33"/>
          <p:cNvSpPr txBox="1">
            <a:spLocks/>
          </p:cNvSpPr>
          <p:nvPr/>
        </p:nvSpPr>
        <p:spPr>
          <a:xfrm>
            <a:off x="457200" y="742800"/>
            <a:ext cx="8229600" cy="857400"/>
          </a:xfrm>
          <a:prstGeom prst="rect">
            <a:avLst/>
          </a:prstGeom>
        </p:spPr>
        <p:txBody>
          <a:bodyPr vert="horz" lIns="91425" tIns="91425" rIns="91425" bIns="91425" rtlCol="0" anchor="b" anchorCtr="0">
            <a:noAutofit/>
          </a:bodyPr>
          <a:lstStyle>
            <a:lvl1pPr algn="l" defTabSz="914400" rtl="0" eaLnBrk="1" latinLnBrk="0" hangingPunct="1">
              <a:spcBef>
                <a:spcPct val="0"/>
              </a:spcBef>
              <a:buNone/>
              <a:defRPr sz="3600" b="0" kern="1200">
                <a:solidFill>
                  <a:schemeClr val="accent1"/>
                </a:solidFill>
                <a:latin typeface="+mj-lt"/>
                <a:ea typeface="+mj-ea"/>
                <a:cs typeface="+mj-cs"/>
              </a:defRPr>
            </a:lvl1pPr>
          </a:lstStyle>
          <a:p>
            <a:pPr>
              <a:lnSpc>
                <a:spcPct val="115000"/>
              </a:lnSpc>
              <a:spcBef>
                <a:spcPts val="0"/>
              </a:spcBef>
              <a:buClr>
                <a:schemeClr val="dk1"/>
              </a:buClr>
              <a:buSzPct val="30555"/>
              <a:buFont typeface="Arial"/>
              <a:buNone/>
            </a:pPr>
            <a:r>
              <a:rPr lang="en"/>
              <a:t>Analog vs. Digital Input</a:t>
            </a:r>
            <a:endParaRPr lang="en" dirty="0"/>
          </a:p>
        </p:txBody>
      </p:sp>
      <p:pic>
        <p:nvPicPr>
          <p:cNvPr id="5" name="Shape 135"/>
          <p:cNvPicPr preferRelativeResize="0"/>
          <p:nvPr/>
        </p:nvPicPr>
        <p:blipFill>
          <a:blip r:embed="rId2">
            <a:alphaModFix/>
          </a:blip>
          <a:stretch>
            <a:fillRect/>
          </a:stretch>
        </p:blipFill>
        <p:spPr>
          <a:xfrm>
            <a:off x="304800" y="2460254"/>
            <a:ext cx="4353748" cy="3459675"/>
          </a:xfrm>
          <a:prstGeom prst="rect">
            <a:avLst/>
          </a:prstGeom>
          <a:noFill/>
          <a:ln>
            <a:noFill/>
          </a:ln>
        </p:spPr>
      </p:pic>
      <p:pic>
        <p:nvPicPr>
          <p:cNvPr id="6" name="Shape 136"/>
          <p:cNvPicPr preferRelativeResize="0"/>
          <p:nvPr/>
        </p:nvPicPr>
        <p:blipFill>
          <a:blip r:embed="rId3">
            <a:alphaModFix/>
          </a:blip>
          <a:stretch>
            <a:fillRect/>
          </a:stretch>
        </p:blipFill>
        <p:spPr>
          <a:xfrm>
            <a:off x="4630450" y="2327242"/>
            <a:ext cx="4353750" cy="3798921"/>
          </a:xfrm>
          <a:prstGeom prst="rect">
            <a:avLst/>
          </a:prstGeom>
          <a:noFill/>
          <a:ln>
            <a:noFill/>
          </a:ln>
        </p:spPr>
      </p:pic>
    </p:spTree>
    <p:extLst>
      <p:ext uri="{BB962C8B-B14F-4D97-AF65-F5344CB8AC3E}">
        <p14:creationId xmlns:p14="http://schemas.microsoft.com/office/powerpoint/2010/main" val="1900989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274637"/>
            <a:ext cx="8229600" cy="1143200"/>
          </a:xfrm>
          <a:prstGeom prst="rect">
            <a:avLst/>
          </a:prstGeom>
        </p:spPr>
        <p:txBody>
          <a:bodyPr lIns="91425" tIns="91425" rIns="91425" bIns="91425" anchor="b" anchorCtr="0">
            <a:noAutofit/>
          </a:bodyPr>
          <a:lstStyle/>
          <a:p>
            <a:pPr lvl="0" rtl="0">
              <a:spcBef>
                <a:spcPts val="0"/>
              </a:spcBef>
              <a:buNone/>
            </a:pPr>
            <a:r>
              <a:rPr lang="en" sz="2800"/>
              <a:t>Digital Pins</a:t>
            </a:r>
          </a:p>
        </p:txBody>
      </p:sp>
      <p:pic>
        <p:nvPicPr>
          <p:cNvPr id="149" name="Shape 149"/>
          <p:cNvPicPr preferRelativeResize="0"/>
          <p:nvPr/>
        </p:nvPicPr>
        <p:blipFill>
          <a:blip r:embed="rId3">
            <a:alphaModFix/>
          </a:blip>
          <a:stretch>
            <a:fillRect/>
          </a:stretch>
        </p:blipFill>
        <p:spPr>
          <a:xfrm>
            <a:off x="917266" y="1826332"/>
            <a:ext cx="5943508" cy="4221333"/>
          </a:xfrm>
          <a:prstGeom prst="rect">
            <a:avLst/>
          </a:prstGeom>
          <a:noFill/>
          <a:ln>
            <a:noFill/>
          </a:ln>
        </p:spPr>
      </p:pic>
      <p:sp>
        <p:nvSpPr>
          <p:cNvPr id="150" name="Shape 150"/>
          <p:cNvSpPr/>
          <p:nvPr/>
        </p:nvSpPr>
        <p:spPr>
          <a:xfrm>
            <a:off x="3651426" y="1794767"/>
            <a:ext cx="3076199" cy="416892"/>
          </a:xfrm>
          <a:prstGeom prst="rect">
            <a:avLst/>
          </a:prstGeom>
          <a:noFill/>
          <a:ln w="762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78840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457200" y="274637"/>
            <a:ext cx="8229600" cy="1143200"/>
          </a:xfrm>
          <a:prstGeom prst="rect">
            <a:avLst/>
          </a:prstGeom>
        </p:spPr>
        <p:txBody>
          <a:bodyPr lIns="91425" tIns="91425" rIns="91425" bIns="91425" anchor="b" anchorCtr="0">
            <a:noAutofit/>
          </a:bodyPr>
          <a:lstStyle/>
          <a:p>
            <a:pPr lvl="0" rtl="0">
              <a:spcBef>
                <a:spcPts val="0"/>
              </a:spcBef>
              <a:buNone/>
            </a:pPr>
            <a:r>
              <a:rPr lang="en" sz="2800"/>
              <a:t>Analog Pins</a:t>
            </a:r>
          </a:p>
        </p:txBody>
      </p:sp>
      <p:pic>
        <p:nvPicPr>
          <p:cNvPr id="156" name="Shape 156"/>
          <p:cNvPicPr preferRelativeResize="0"/>
          <p:nvPr/>
        </p:nvPicPr>
        <p:blipFill>
          <a:blip r:embed="rId3">
            <a:alphaModFix/>
          </a:blip>
          <a:stretch>
            <a:fillRect/>
          </a:stretch>
        </p:blipFill>
        <p:spPr>
          <a:xfrm>
            <a:off x="1653091" y="1699142"/>
            <a:ext cx="5437583" cy="4221333"/>
          </a:xfrm>
          <a:prstGeom prst="rect">
            <a:avLst/>
          </a:prstGeom>
          <a:noFill/>
          <a:ln>
            <a:noFill/>
          </a:ln>
        </p:spPr>
      </p:pic>
      <p:sp>
        <p:nvSpPr>
          <p:cNvPr id="157" name="Shape 157"/>
          <p:cNvSpPr/>
          <p:nvPr/>
        </p:nvSpPr>
        <p:spPr>
          <a:xfrm>
            <a:off x="5645900" y="5631833"/>
            <a:ext cx="1215000" cy="482400"/>
          </a:xfrm>
          <a:prstGeom prst="rect">
            <a:avLst/>
          </a:prstGeom>
          <a:noFill/>
          <a:ln w="762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993877393"/>
      </p:ext>
    </p:extLst>
  </p:cSld>
  <p:clrMapOvr>
    <a:masterClrMapping/>
  </p:clrMapOvr>
</p:sld>
</file>

<file path=ppt/theme/theme1.xml><?xml version="1.0" encoding="utf-8"?>
<a:theme xmlns:a="http://schemas.openxmlformats.org/drawingml/2006/main" name="Advantag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Advantage">
      <a:majorFont>
        <a:latin typeface="Rockwell"/>
        <a:ea typeface=""/>
        <a:cs typeface=""/>
        <a:font script="Jpan" typeface="ＭＳ ゴシック"/>
        <a:font script="Hans" typeface="宋体"/>
        <a:font script="Hant" typeface="新細明體"/>
      </a:majorFont>
      <a:minorFont>
        <a:latin typeface="Rockwell"/>
        <a:ea typeface=""/>
        <a:cs typeface=""/>
        <a:font script="Jpan" typeface="ＭＳ ゴシック"/>
        <a:font script="Hans" typeface="宋体"/>
        <a:font script="Hant" typeface="新細明體"/>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1341</TotalTime>
  <Words>1196</Words>
  <Application>Microsoft Office PowerPoint</Application>
  <PresentationFormat>On-screen Show (4:3)</PresentationFormat>
  <Paragraphs>178</Paragraphs>
  <Slides>31</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Arial</vt:lpstr>
      <vt:lpstr>Calibri</vt:lpstr>
      <vt:lpstr>Consolas</vt:lpstr>
      <vt:lpstr>Helvetica Neue</vt:lpstr>
      <vt:lpstr>Rockwell</vt:lpstr>
      <vt:lpstr>Times New Roman</vt:lpstr>
      <vt:lpstr>Verdana</vt:lpstr>
      <vt:lpstr>Wingdings</vt:lpstr>
      <vt:lpstr>Advantage</vt:lpstr>
      <vt:lpstr>Arduino  INPUTS</vt:lpstr>
      <vt:lpstr>What is an INPUT?</vt:lpstr>
      <vt:lpstr>Examples</vt:lpstr>
      <vt:lpstr>PowerPoint Presentation</vt:lpstr>
      <vt:lpstr> INPUTS</vt:lpstr>
      <vt:lpstr>Digital – Switch </vt:lpstr>
      <vt:lpstr>PowerPoint Presentation</vt:lpstr>
      <vt:lpstr>Digital Pins</vt:lpstr>
      <vt:lpstr>Analog Pins</vt:lpstr>
      <vt:lpstr>PowerPoint Presentation</vt:lpstr>
      <vt:lpstr>Analog Input - Hookup</vt:lpstr>
      <vt:lpstr>Control an LED with a Sensor</vt:lpstr>
      <vt:lpstr>File &gt; Examples &gt; Basic &gt; AnalogReadSerial  </vt:lpstr>
      <vt:lpstr>File &gt; Examples &gt; Basic &gt; AnalogReadSerial  </vt:lpstr>
      <vt:lpstr>File &gt; Examples &gt; Basic &gt; AnalogReadSerial  </vt:lpstr>
      <vt:lpstr>Connecting the Input</vt:lpstr>
      <vt:lpstr>Serial Monitor</vt:lpstr>
      <vt:lpstr>Analog Output</vt:lpstr>
      <vt:lpstr>Adding to the Code</vt:lpstr>
      <vt:lpstr>Connecting the LED</vt:lpstr>
      <vt:lpstr>Adding to the Code</vt:lpstr>
      <vt:lpstr>PWM out - PWM in</vt:lpstr>
      <vt:lpstr>PWM - pulseIn()</vt:lpstr>
      <vt:lpstr>PWM Interrupt</vt:lpstr>
      <vt:lpstr>Voltage Divider</vt:lpstr>
      <vt:lpstr>Photocell</vt:lpstr>
      <vt:lpstr>PowerPoint Presentation</vt:lpstr>
      <vt:lpstr>Flex Sensor</vt:lpstr>
      <vt:lpstr>Soldering!</vt:lpstr>
      <vt:lpstr> Homework</vt:lpstr>
      <vt:lpstr> Homework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Arduino  INPUTS</dc:title>
  <dc:creator>Kristin Slater</dc:creator>
  <cp:lastModifiedBy>Jaskirat Randhawa</cp:lastModifiedBy>
  <cp:revision>12</cp:revision>
  <dcterms:created xsi:type="dcterms:W3CDTF">2016-09-20T20:39:11Z</dcterms:created>
  <dcterms:modified xsi:type="dcterms:W3CDTF">2016-09-30T19:38:09Z</dcterms:modified>
</cp:coreProperties>
</file>